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32"/>
  </p:notesMasterIdLst>
  <p:sldIdLst>
    <p:sldId id="256" r:id="rId2"/>
    <p:sldId id="259" r:id="rId3"/>
    <p:sldId id="260" r:id="rId4"/>
    <p:sldId id="262" r:id="rId5"/>
    <p:sldId id="265" r:id="rId6"/>
    <p:sldId id="325" r:id="rId7"/>
    <p:sldId id="308" r:id="rId8"/>
    <p:sldId id="281" r:id="rId9"/>
    <p:sldId id="309" r:id="rId10"/>
    <p:sldId id="310" r:id="rId11"/>
    <p:sldId id="266" r:id="rId12"/>
    <p:sldId id="312" r:id="rId13"/>
    <p:sldId id="311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323" r:id="rId24"/>
    <p:sldId id="322" r:id="rId25"/>
    <p:sldId id="324" r:id="rId26"/>
    <p:sldId id="326" r:id="rId27"/>
    <p:sldId id="279" r:id="rId28"/>
    <p:sldId id="328" r:id="rId29"/>
    <p:sldId id="329" r:id="rId30"/>
    <p:sldId id="286" r:id="rId31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3"/>
    </p:embeddedFont>
    <p:embeddedFont>
      <p:font typeface="Consolas" panose="020B0609020204030204" pitchFamily="49" charset="0"/>
      <p:regular r:id="rId34"/>
      <p:bold r:id="rId35"/>
      <p:italic r:id="rId36"/>
      <p:boldItalic r:id="rId37"/>
    </p:embeddedFont>
    <p:embeddedFont>
      <p:font typeface="Montserrat" panose="00000500000000000000" pitchFamily="2" charset="0"/>
      <p:regular r:id="rId38"/>
      <p:bold r:id="rId39"/>
      <p:italic r:id="rId40"/>
      <p:boldItalic r:id="rId41"/>
    </p:embeddedFont>
    <p:embeddedFont>
      <p:font typeface="Montserrat ExtraBold" panose="00000900000000000000" pitchFamily="2" charset="0"/>
      <p:bold r:id="rId42"/>
      <p:boldItalic r:id="rId43"/>
    </p:embeddedFont>
    <p:embeddedFont>
      <p:font typeface="Work Sans" pitchFamily="2" charset="0"/>
      <p:regular r:id="rId44"/>
      <p:bold r:id="rId45"/>
      <p:italic r:id="rId46"/>
      <p:boldItalic r:id="rId47"/>
    </p:embeddedFont>
    <p:embeddedFont>
      <p:font typeface="Work Sans Medium" pitchFamily="2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DE33198-5CE8-4AFF-8708-E3FDCAF02D45}">
  <a:tblStyle styleId="{7DE33198-5CE8-4AFF-8708-E3FDCAF02D4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12" autoAdjust="0"/>
    <p:restoredTop sz="94660"/>
  </p:normalViewPr>
  <p:slideViewPr>
    <p:cSldViewPr snapToGrid="0">
      <p:cViewPr varScale="1">
        <p:scale>
          <a:sx n="99" d="100"/>
          <a:sy n="99" d="100"/>
        </p:scale>
        <p:origin x="1013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1e2d7f0c6c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1e2d7f0c6c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>
          <a:extLst>
            <a:ext uri="{FF2B5EF4-FFF2-40B4-BE49-F238E27FC236}">
              <a16:creationId xmlns:a16="http://schemas.microsoft.com/office/drawing/2014/main" id="{BDA137E3-4880-B446-2B26-51F8D4D7B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1e2d7f0c6c_0_234:notes">
            <a:extLst>
              <a:ext uri="{FF2B5EF4-FFF2-40B4-BE49-F238E27FC236}">
                <a16:creationId xmlns:a16="http://schemas.microsoft.com/office/drawing/2014/main" id="{B6E3108E-5364-E1F2-3B3E-B7064CD98E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1e2d7f0c6c_0_234:notes">
            <a:extLst>
              <a:ext uri="{FF2B5EF4-FFF2-40B4-BE49-F238E27FC236}">
                <a16:creationId xmlns:a16="http://schemas.microsoft.com/office/drawing/2014/main" id="{7E509CB2-E846-6B17-51B6-EB90959412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4472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7195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372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292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29497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65701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35138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4653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3200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4595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19971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26720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94139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66713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>
          <a:extLst>
            <a:ext uri="{FF2B5EF4-FFF2-40B4-BE49-F238E27FC236}">
              <a16:creationId xmlns:a16="http://schemas.microsoft.com/office/drawing/2014/main" id="{6625F0A8-1F06-F8B7-F607-C687572D2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1e2d7f0c6c_0_234:notes">
            <a:extLst>
              <a:ext uri="{FF2B5EF4-FFF2-40B4-BE49-F238E27FC236}">
                <a16:creationId xmlns:a16="http://schemas.microsoft.com/office/drawing/2014/main" id="{159FC090-328C-F264-4637-D8C1A13395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1e2d7f0c6c_0_234:notes">
            <a:extLst>
              <a:ext uri="{FF2B5EF4-FFF2-40B4-BE49-F238E27FC236}">
                <a16:creationId xmlns:a16="http://schemas.microsoft.com/office/drawing/2014/main" id="{A32FF02C-5D58-D4A7-0284-BEE0E9FCE2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1966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75769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1105afc42a3_1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1105afc42a3_1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>
          <a:extLst>
            <a:ext uri="{FF2B5EF4-FFF2-40B4-BE49-F238E27FC236}">
              <a16:creationId xmlns:a16="http://schemas.microsoft.com/office/drawing/2014/main" id="{6625F0A8-1F06-F8B7-F607-C687572D2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1e2d7f0c6c_0_234:notes">
            <a:extLst>
              <a:ext uri="{FF2B5EF4-FFF2-40B4-BE49-F238E27FC236}">
                <a16:creationId xmlns:a16="http://schemas.microsoft.com/office/drawing/2014/main" id="{159FC090-328C-F264-4637-D8C1A13395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1e2d7f0c6c_0_234:notes">
            <a:extLst>
              <a:ext uri="{FF2B5EF4-FFF2-40B4-BE49-F238E27FC236}">
                <a16:creationId xmlns:a16="http://schemas.microsoft.com/office/drawing/2014/main" id="{A32FF02C-5D58-D4A7-0284-BEE0E9FCE2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5156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798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1e2d7f0c6c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1e2d7f0c6c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134ff0770f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134ff0770f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1f603521bf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1f603521bf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0f9e629ec3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0f9e629ec3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1f603521bf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1f603521bf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5603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>
          <a:extLst>
            <a:ext uri="{FF2B5EF4-FFF2-40B4-BE49-F238E27FC236}">
              <a16:creationId xmlns:a16="http://schemas.microsoft.com/office/drawing/2014/main" id="{BDA137E3-4880-B446-2B26-51F8D4D7B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1e2d7f0c6c_0_234:notes">
            <a:extLst>
              <a:ext uri="{FF2B5EF4-FFF2-40B4-BE49-F238E27FC236}">
                <a16:creationId xmlns:a16="http://schemas.microsoft.com/office/drawing/2014/main" id="{B6E3108E-5364-E1F2-3B3E-B7064CD98E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1e2d7f0c6c_0_234:notes">
            <a:extLst>
              <a:ext uri="{FF2B5EF4-FFF2-40B4-BE49-F238E27FC236}">
                <a16:creationId xmlns:a16="http://schemas.microsoft.com/office/drawing/2014/main" id="{7E509CB2-E846-6B17-51B6-EB90959412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5106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21f603521bf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21f603521bf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21f603521bf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21f603521bf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0207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809800" y="2571738"/>
            <a:ext cx="5524500" cy="1495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809800" y="4145925"/>
            <a:ext cx="5524500" cy="39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0800000">
            <a:off x="274216" y="4479374"/>
            <a:ext cx="437659" cy="437659"/>
            <a:chOff x="6691603" y="665569"/>
            <a:chExt cx="891000" cy="8910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8428891" y="4479374"/>
            <a:ext cx="437659" cy="437659"/>
            <a:chOff x="6691603" y="665569"/>
            <a:chExt cx="891000" cy="891000"/>
          </a:xfrm>
        </p:grpSpPr>
        <p:sp>
          <p:nvSpPr>
            <p:cNvPr id="15" name="Google Shape;15;p2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379000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2"/>
          <p:cNvSpPr/>
          <p:nvPr/>
        </p:nvSpPr>
        <p:spPr>
          <a:xfrm rot="5400000">
            <a:off x="4212000" y="2756875"/>
            <a:ext cx="720000" cy="503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7"/>
          <p:cNvSpPr>
            <a:spLocks noGrp="1"/>
          </p:cNvSpPr>
          <p:nvPr>
            <p:ph type="pic" idx="2"/>
          </p:nvPr>
        </p:nvSpPr>
        <p:spPr>
          <a:xfrm>
            <a:off x="0" y="3259050"/>
            <a:ext cx="9144000" cy="188400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27"/>
          <p:cNvSpPr txBox="1">
            <a:spLocks noGrp="1"/>
          </p:cNvSpPr>
          <p:nvPr>
            <p:ph type="title"/>
          </p:nvPr>
        </p:nvSpPr>
        <p:spPr>
          <a:xfrm>
            <a:off x="1934850" y="287550"/>
            <a:ext cx="5274300" cy="8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27"/>
          <p:cNvSpPr txBox="1">
            <a:spLocks noGrp="1"/>
          </p:cNvSpPr>
          <p:nvPr>
            <p:ph type="subTitle" idx="1"/>
          </p:nvPr>
        </p:nvSpPr>
        <p:spPr>
          <a:xfrm>
            <a:off x="1934800" y="1166850"/>
            <a:ext cx="5274300" cy="6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385" name="Google Shape;385;p27"/>
          <p:cNvGrpSpPr/>
          <p:nvPr/>
        </p:nvGrpSpPr>
        <p:grpSpPr>
          <a:xfrm flipH="1">
            <a:off x="274216" y="226491"/>
            <a:ext cx="437659" cy="437659"/>
            <a:chOff x="6691603" y="665569"/>
            <a:chExt cx="891000" cy="891000"/>
          </a:xfrm>
        </p:grpSpPr>
        <p:sp>
          <p:nvSpPr>
            <p:cNvPr id="386" name="Google Shape;386;p27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7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27"/>
          <p:cNvGrpSpPr/>
          <p:nvPr/>
        </p:nvGrpSpPr>
        <p:grpSpPr>
          <a:xfrm>
            <a:off x="8428891" y="226491"/>
            <a:ext cx="437659" cy="437659"/>
            <a:chOff x="6691603" y="665569"/>
            <a:chExt cx="891000" cy="891000"/>
          </a:xfrm>
        </p:grpSpPr>
        <p:sp>
          <p:nvSpPr>
            <p:cNvPr id="389" name="Google Shape;389;p27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7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7"/>
          <p:cNvSpPr txBox="1"/>
          <p:nvPr/>
        </p:nvSpPr>
        <p:spPr>
          <a:xfrm>
            <a:off x="1934875" y="2015542"/>
            <a:ext cx="52743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sz="1200" b="1" u="sng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8"/>
          <p:cNvSpPr/>
          <p:nvPr/>
        </p:nvSpPr>
        <p:spPr>
          <a:xfrm rot="-5400000" flipH="1">
            <a:off x="6198592" y="2217000"/>
            <a:ext cx="5162400" cy="728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4" name="Google Shape;394;p28"/>
          <p:cNvGrpSpPr/>
          <p:nvPr/>
        </p:nvGrpSpPr>
        <p:grpSpPr>
          <a:xfrm flipH="1">
            <a:off x="7988004" y="4718425"/>
            <a:ext cx="881740" cy="198600"/>
            <a:chOff x="274222" y="4718425"/>
            <a:chExt cx="881740" cy="198600"/>
          </a:xfrm>
        </p:grpSpPr>
        <p:sp>
          <p:nvSpPr>
            <p:cNvPr id="395" name="Google Shape;395;p28"/>
            <p:cNvSpPr/>
            <p:nvPr/>
          </p:nvSpPr>
          <p:spPr>
            <a:xfrm flipH="1">
              <a:off x="956763" y="4718425"/>
              <a:ext cx="199200" cy="198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8"/>
            <p:cNvSpPr/>
            <p:nvPr/>
          </p:nvSpPr>
          <p:spPr>
            <a:xfrm flipH="1">
              <a:off x="615493" y="4718425"/>
              <a:ext cx="199200" cy="198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8"/>
            <p:cNvSpPr/>
            <p:nvPr/>
          </p:nvSpPr>
          <p:spPr>
            <a:xfrm flipH="1">
              <a:off x="274222" y="4718425"/>
              <a:ext cx="199200" cy="198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8" name="Google Shape;398;p28"/>
          <p:cNvGrpSpPr/>
          <p:nvPr/>
        </p:nvGrpSpPr>
        <p:grpSpPr>
          <a:xfrm flipH="1">
            <a:off x="244050" y="226508"/>
            <a:ext cx="620486" cy="404336"/>
            <a:chOff x="8212756" y="332833"/>
            <a:chExt cx="620486" cy="404336"/>
          </a:xfrm>
        </p:grpSpPr>
        <p:grpSp>
          <p:nvGrpSpPr>
            <p:cNvPr id="399" name="Google Shape;399;p28"/>
            <p:cNvGrpSpPr/>
            <p:nvPr/>
          </p:nvGrpSpPr>
          <p:grpSpPr>
            <a:xfrm rot="2700000">
              <a:off x="8271970" y="392047"/>
              <a:ext cx="285909" cy="285909"/>
              <a:chOff x="6691603" y="665569"/>
              <a:chExt cx="891000" cy="891000"/>
            </a:xfrm>
          </p:grpSpPr>
          <p:sp>
            <p:nvSpPr>
              <p:cNvPr id="400" name="Google Shape;400;p28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8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2" name="Google Shape;402;p28"/>
            <p:cNvGrpSpPr/>
            <p:nvPr/>
          </p:nvGrpSpPr>
          <p:grpSpPr>
            <a:xfrm rot="2700000">
              <a:off x="8488120" y="392047"/>
              <a:ext cx="285909" cy="285909"/>
              <a:chOff x="6691603" y="665569"/>
              <a:chExt cx="891000" cy="891000"/>
            </a:xfrm>
          </p:grpSpPr>
          <p:sp>
            <p:nvSpPr>
              <p:cNvPr id="403" name="Google Shape;403;p28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8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9"/>
          <p:cNvGrpSpPr/>
          <p:nvPr/>
        </p:nvGrpSpPr>
        <p:grpSpPr>
          <a:xfrm rot="10800000" flipH="1">
            <a:off x="8456141" y="4479374"/>
            <a:ext cx="437659" cy="437659"/>
            <a:chOff x="6691603" y="665569"/>
            <a:chExt cx="891000" cy="891000"/>
          </a:xfrm>
        </p:grpSpPr>
        <p:sp>
          <p:nvSpPr>
            <p:cNvPr id="407" name="Google Shape;407;p29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9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" name="Google Shape;409;p29"/>
          <p:cNvGrpSpPr/>
          <p:nvPr/>
        </p:nvGrpSpPr>
        <p:grpSpPr>
          <a:xfrm>
            <a:off x="8456141" y="226491"/>
            <a:ext cx="437659" cy="437659"/>
            <a:chOff x="6691603" y="665569"/>
            <a:chExt cx="891000" cy="891000"/>
          </a:xfrm>
        </p:grpSpPr>
        <p:sp>
          <p:nvSpPr>
            <p:cNvPr id="410" name="Google Shape;410;p29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9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29"/>
          <p:cNvSpPr/>
          <p:nvPr/>
        </p:nvSpPr>
        <p:spPr>
          <a:xfrm>
            <a:off x="-361125" y="535000"/>
            <a:ext cx="720000" cy="407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715100" y="2614750"/>
            <a:ext cx="4276800" cy="9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1027375"/>
            <a:ext cx="1786800" cy="9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715100" y="3614899"/>
            <a:ext cx="42768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>
            <a:spLocks noGrp="1"/>
          </p:cNvSpPr>
          <p:nvPr>
            <p:ph type="pic" idx="3"/>
          </p:nvPr>
        </p:nvSpPr>
        <p:spPr>
          <a:xfrm>
            <a:off x="5122050" y="238125"/>
            <a:ext cx="3818400" cy="4648200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3"/>
          <p:cNvSpPr/>
          <p:nvPr/>
        </p:nvSpPr>
        <p:spPr>
          <a:xfrm rot="5400000">
            <a:off x="6764600" y="-954900"/>
            <a:ext cx="533400" cy="244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 flipH="1">
            <a:off x="242381" y="4512683"/>
            <a:ext cx="620486" cy="404336"/>
            <a:chOff x="8212756" y="332833"/>
            <a:chExt cx="620486" cy="404336"/>
          </a:xfrm>
        </p:grpSpPr>
        <p:grpSp>
          <p:nvGrpSpPr>
            <p:cNvPr id="26" name="Google Shape;26;p3"/>
            <p:cNvGrpSpPr/>
            <p:nvPr/>
          </p:nvGrpSpPr>
          <p:grpSpPr>
            <a:xfrm rot="2700000">
              <a:off x="8271970" y="392047"/>
              <a:ext cx="285909" cy="285909"/>
              <a:chOff x="6691603" y="665569"/>
              <a:chExt cx="891000" cy="891000"/>
            </a:xfrm>
          </p:grpSpPr>
          <p:sp>
            <p:nvSpPr>
              <p:cNvPr id="27" name="Google Shape;27;p3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3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" name="Google Shape;29;p3"/>
            <p:cNvGrpSpPr/>
            <p:nvPr/>
          </p:nvGrpSpPr>
          <p:grpSpPr>
            <a:xfrm rot="2700000">
              <a:off x="8488120" y="392047"/>
              <a:ext cx="285909" cy="285909"/>
              <a:chOff x="6691603" y="665569"/>
              <a:chExt cx="891000" cy="891000"/>
            </a:xfrm>
          </p:grpSpPr>
          <p:sp>
            <p:nvSpPr>
              <p:cNvPr id="30" name="Google Shape;30;p3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"/>
          <p:cNvSpPr/>
          <p:nvPr/>
        </p:nvSpPr>
        <p:spPr>
          <a:xfrm rot="5400000">
            <a:off x="5253475" y="1238400"/>
            <a:ext cx="5162400" cy="266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191600" cy="12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7"/>
          <p:cNvSpPr txBox="1">
            <a:spLocks noGrp="1"/>
          </p:cNvSpPr>
          <p:nvPr>
            <p:ph type="body" idx="1"/>
          </p:nvPr>
        </p:nvSpPr>
        <p:spPr>
          <a:xfrm>
            <a:off x="720000" y="1925625"/>
            <a:ext cx="4191600" cy="22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7"/>
          <p:cNvSpPr>
            <a:spLocks noGrp="1"/>
          </p:cNvSpPr>
          <p:nvPr>
            <p:ph type="pic" idx="2"/>
          </p:nvPr>
        </p:nvSpPr>
        <p:spPr>
          <a:xfrm>
            <a:off x="5162200" y="843150"/>
            <a:ext cx="3266700" cy="34572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86" name="Google Shape;86;p7"/>
          <p:cNvGrpSpPr/>
          <p:nvPr/>
        </p:nvGrpSpPr>
        <p:grpSpPr>
          <a:xfrm rot="10800000">
            <a:off x="274216" y="4479374"/>
            <a:ext cx="437659" cy="437659"/>
            <a:chOff x="6691603" y="665569"/>
            <a:chExt cx="891000" cy="891000"/>
          </a:xfrm>
        </p:grpSpPr>
        <p:sp>
          <p:nvSpPr>
            <p:cNvPr id="87" name="Google Shape;87;p7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7"/>
          <p:cNvGrpSpPr/>
          <p:nvPr/>
        </p:nvGrpSpPr>
        <p:grpSpPr>
          <a:xfrm flipH="1">
            <a:off x="274216" y="226491"/>
            <a:ext cx="437659" cy="437659"/>
            <a:chOff x="6691603" y="665569"/>
            <a:chExt cx="891000" cy="891000"/>
          </a:xfrm>
        </p:grpSpPr>
        <p:sp>
          <p:nvSpPr>
            <p:cNvPr id="90" name="Google Shape;90;p7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3"/>
          <p:cNvSpPr txBox="1">
            <a:spLocks noGrp="1"/>
          </p:cNvSpPr>
          <p:nvPr>
            <p:ph type="title" hasCustomPrompt="1"/>
          </p:nvPr>
        </p:nvSpPr>
        <p:spPr>
          <a:xfrm>
            <a:off x="912150" y="1307575"/>
            <a:ext cx="8079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1796250" y="1607501"/>
            <a:ext cx="2475300" cy="52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subTitle" idx="3"/>
          </p:nvPr>
        </p:nvSpPr>
        <p:spPr>
          <a:xfrm>
            <a:off x="1796250" y="1307575"/>
            <a:ext cx="2475300" cy="40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title" idx="4" hasCustomPrompt="1"/>
          </p:nvPr>
        </p:nvSpPr>
        <p:spPr>
          <a:xfrm>
            <a:off x="912150" y="2510725"/>
            <a:ext cx="8079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5"/>
          </p:nvPr>
        </p:nvSpPr>
        <p:spPr>
          <a:xfrm>
            <a:off x="1796250" y="2810651"/>
            <a:ext cx="2475300" cy="52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subTitle" idx="6"/>
          </p:nvPr>
        </p:nvSpPr>
        <p:spPr>
          <a:xfrm>
            <a:off x="1796250" y="2510724"/>
            <a:ext cx="2475300" cy="40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6" name="Google Shape;146;p13"/>
          <p:cNvSpPr txBox="1">
            <a:spLocks noGrp="1"/>
          </p:cNvSpPr>
          <p:nvPr>
            <p:ph type="title" idx="7" hasCustomPrompt="1"/>
          </p:nvPr>
        </p:nvSpPr>
        <p:spPr>
          <a:xfrm>
            <a:off x="912150" y="3713875"/>
            <a:ext cx="8079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7" name="Google Shape;147;p13"/>
          <p:cNvSpPr txBox="1">
            <a:spLocks noGrp="1"/>
          </p:cNvSpPr>
          <p:nvPr>
            <p:ph type="subTitle" idx="8"/>
          </p:nvPr>
        </p:nvSpPr>
        <p:spPr>
          <a:xfrm>
            <a:off x="1796250" y="4013800"/>
            <a:ext cx="2475300" cy="52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3"/>
          <p:cNvSpPr txBox="1">
            <a:spLocks noGrp="1"/>
          </p:cNvSpPr>
          <p:nvPr>
            <p:ph type="subTitle" idx="9"/>
          </p:nvPr>
        </p:nvSpPr>
        <p:spPr>
          <a:xfrm>
            <a:off x="1796250" y="3713874"/>
            <a:ext cx="2475300" cy="40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9" name="Google Shape;149;p13"/>
          <p:cNvSpPr txBox="1">
            <a:spLocks noGrp="1"/>
          </p:cNvSpPr>
          <p:nvPr>
            <p:ph type="title" idx="13" hasCustomPrompt="1"/>
          </p:nvPr>
        </p:nvSpPr>
        <p:spPr>
          <a:xfrm>
            <a:off x="4872450" y="1307575"/>
            <a:ext cx="8079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0" name="Google Shape;150;p13"/>
          <p:cNvSpPr txBox="1">
            <a:spLocks noGrp="1"/>
          </p:cNvSpPr>
          <p:nvPr>
            <p:ph type="subTitle" idx="14"/>
          </p:nvPr>
        </p:nvSpPr>
        <p:spPr>
          <a:xfrm>
            <a:off x="5756550" y="1607501"/>
            <a:ext cx="2475300" cy="52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subTitle" idx="15"/>
          </p:nvPr>
        </p:nvSpPr>
        <p:spPr>
          <a:xfrm>
            <a:off x="5756550" y="1307575"/>
            <a:ext cx="2475300" cy="40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2" name="Google Shape;152;p13"/>
          <p:cNvSpPr txBox="1">
            <a:spLocks noGrp="1"/>
          </p:cNvSpPr>
          <p:nvPr>
            <p:ph type="title" idx="16" hasCustomPrompt="1"/>
          </p:nvPr>
        </p:nvSpPr>
        <p:spPr>
          <a:xfrm>
            <a:off x="4872450" y="2510725"/>
            <a:ext cx="8079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3" name="Google Shape;153;p13"/>
          <p:cNvSpPr txBox="1">
            <a:spLocks noGrp="1"/>
          </p:cNvSpPr>
          <p:nvPr>
            <p:ph type="subTitle" idx="17"/>
          </p:nvPr>
        </p:nvSpPr>
        <p:spPr>
          <a:xfrm>
            <a:off x="5756550" y="2810651"/>
            <a:ext cx="2475300" cy="52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subTitle" idx="18"/>
          </p:nvPr>
        </p:nvSpPr>
        <p:spPr>
          <a:xfrm>
            <a:off x="5756550" y="2510724"/>
            <a:ext cx="2475300" cy="40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5" name="Google Shape;155;p13"/>
          <p:cNvSpPr txBox="1">
            <a:spLocks noGrp="1"/>
          </p:cNvSpPr>
          <p:nvPr>
            <p:ph type="title" idx="19" hasCustomPrompt="1"/>
          </p:nvPr>
        </p:nvSpPr>
        <p:spPr>
          <a:xfrm>
            <a:off x="4872450" y="3713875"/>
            <a:ext cx="807900" cy="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6" name="Google Shape;156;p13"/>
          <p:cNvSpPr txBox="1">
            <a:spLocks noGrp="1"/>
          </p:cNvSpPr>
          <p:nvPr>
            <p:ph type="subTitle" idx="20"/>
          </p:nvPr>
        </p:nvSpPr>
        <p:spPr>
          <a:xfrm>
            <a:off x="5756550" y="4013800"/>
            <a:ext cx="2475300" cy="52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3"/>
          <p:cNvSpPr txBox="1">
            <a:spLocks noGrp="1"/>
          </p:cNvSpPr>
          <p:nvPr>
            <p:ph type="subTitle" idx="21"/>
          </p:nvPr>
        </p:nvSpPr>
        <p:spPr>
          <a:xfrm>
            <a:off x="5756550" y="3713874"/>
            <a:ext cx="2475300" cy="40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8" name="Google Shape;158;p13"/>
          <p:cNvSpPr/>
          <p:nvPr/>
        </p:nvSpPr>
        <p:spPr>
          <a:xfrm>
            <a:off x="8785125" y="3152950"/>
            <a:ext cx="720000" cy="199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3"/>
          <p:cNvSpPr/>
          <p:nvPr/>
        </p:nvSpPr>
        <p:spPr>
          <a:xfrm>
            <a:off x="-361125" y="1248550"/>
            <a:ext cx="720000" cy="190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" name="Google Shape;160;p13"/>
          <p:cNvGrpSpPr/>
          <p:nvPr/>
        </p:nvGrpSpPr>
        <p:grpSpPr>
          <a:xfrm>
            <a:off x="8279431" y="225233"/>
            <a:ext cx="620486" cy="404336"/>
            <a:chOff x="8212756" y="332833"/>
            <a:chExt cx="620486" cy="404336"/>
          </a:xfrm>
        </p:grpSpPr>
        <p:grpSp>
          <p:nvGrpSpPr>
            <p:cNvPr id="161" name="Google Shape;161;p13"/>
            <p:cNvGrpSpPr/>
            <p:nvPr/>
          </p:nvGrpSpPr>
          <p:grpSpPr>
            <a:xfrm rot="2700000">
              <a:off x="8271970" y="392047"/>
              <a:ext cx="285909" cy="285909"/>
              <a:chOff x="6691603" y="665569"/>
              <a:chExt cx="891000" cy="891000"/>
            </a:xfrm>
          </p:grpSpPr>
          <p:sp>
            <p:nvSpPr>
              <p:cNvPr id="162" name="Google Shape;162;p13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3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" name="Google Shape;164;p13"/>
            <p:cNvGrpSpPr/>
            <p:nvPr/>
          </p:nvGrpSpPr>
          <p:grpSpPr>
            <a:xfrm rot="2700000">
              <a:off x="8488120" y="392047"/>
              <a:ext cx="285909" cy="285909"/>
              <a:chOff x="6691603" y="665569"/>
              <a:chExt cx="891000" cy="891000"/>
            </a:xfrm>
          </p:grpSpPr>
          <p:sp>
            <p:nvSpPr>
              <p:cNvPr id="165" name="Google Shape;165;p13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3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7" name="Google Shape;167;p13"/>
          <p:cNvGrpSpPr/>
          <p:nvPr/>
        </p:nvGrpSpPr>
        <p:grpSpPr>
          <a:xfrm flipH="1">
            <a:off x="242381" y="225233"/>
            <a:ext cx="620486" cy="404336"/>
            <a:chOff x="8212756" y="332833"/>
            <a:chExt cx="620486" cy="404336"/>
          </a:xfrm>
        </p:grpSpPr>
        <p:grpSp>
          <p:nvGrpSpPr>
            <p:cNvPr id="168" name="Google Shape;168;p13"/>
            <p:cNvGrpSpPr/>
            <p:nvPr/>
          </p:nvGrpSpPr>
          <p:grpSpPr>
            <a:xfrm rot="2700000">
              <a:off x="8271970" y="392047"/>
              <a:ext cx="285909" cy="285909"/>
              <a:chOff x="6691603" y="665569"/>
              <a:chExt cx="891000" cy="891000"/>
            </a:xfrm>
          </p:grpSpPr>
          <p:sp>
            <p:nvSpPr>
              <p:cNvPr id="169" name="Google Shape;169;p13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3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" name="Google Shape;171;p13"/>
            <p:cNvGrpSpPr/>
            <p:nvPr/>
          </p:nvGrpSpPr>
          <p:grpSpPr>
            <a:xfrm rot="2700000">
              <a:off x="8488120" y="392047"/>
              <a:ext cx="285909" cy="285909"/>
              <a:chOff x="6691603" y="665569"/>
              <a:chExt cx="891000" cy="891000"/>
            </a:xfrm>
          </p:grpSpPr>
          <p:sp>
            <p:nvSpPr>
              <p:cNvPr id="172" name="Google Shape;172;p13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3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"/>
          <p:cNvSpPr/>
          <p:nvPr/>
        </p:nvSpPr>
        <p:spPr>
          <a:xfrm rot="-5400000" flipH="1">
            <a:off x="-1247859" y="1238400"/>
            <a:ext cx="5162400" cy="266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6"/>
          <p:cNvSpPr txBox="1">
            <a:spLocks noGrp="1"/>
          </p:cNvSpPr>
          <p:nvPr>
            <p:ph type="title"/>
          </p:nvPr>
        </p:nvSpPr>
        <p:spPr>
          <a:xfrm flipH="1">
            <a:off x="4829750" y="980849"/>
            <a:ext cx="3341400" cy="231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6"/>
          <p:cNvSpPr>
            <a:spLocks noGrp="1"/>
          </p:cNvSpPr>
          <p:nvPr>
            <p:ph type="pic" idx="2"/>
          </p:nvPr>
        </p:nvSpPr>
        <p:spPr>
          <a:xfrm flipH="1">
            <a:off x="715100" y="535000"/>
            <a:ext cx="3596100" cy="40872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07" name="Google Shape;207;p16"/>
          <p:cNvGrpSpPr/>
          <p:nvPr/>
        </p:nvGrpSpPr>
        <p:grpSpPr>
          <a:xfrm rot="10800000" flipH="1">
            <a:off x="8456141" y="4479374"/>
            <a:ext cx="437659" cy="437659"/>
            <a:chOff x="6691603" y="665569"/>
            <a:chExt cx="891000" cy="891000"/>
          </a:xfrm>
        </p:grpSpPr>
        <p:sp>
          <p:nvSpPr>
            <p:cNvPr id="208" name="Google Shape;208;p16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16"/>
          <p:cNvGrpSpPr/>
          <p:nvPr/>
        </p:nvGrpSpPr>
        <p:grpSpPr>
          <a:xfrm>
            <a:off x="8456141" y="226491"/>
            <a:ext cx="437659" cy="437659"/>
            <a:chOff x="6691603" y="665569"/>
            <a:chExt cx="891000" cy="891000"/>
          </a:xfrm>
        </p:grpSpPr>
        <p:sp>
          <p:nvSpPr>
            <p:cNvPr id="211" name="Google Shape;211;p16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" name="Google Shape;213;p16"/>
          <p:cNvSpPr txBox="1">
            <a:spLocks noGrp="1"/>
          </p:cNvSpPr>
          <p:nvPr>
            <p:ph type="subTitle" idx="1"/>
          </p:nvPr>
        </p:nvSpPr>
        <p:spPr>
          <a:xfrm>
            <a:off x="4829750" y="3421350"/>
            <a:ext cx="3341400" cy="8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45" name="Google Shape;245;p20"/>
          <p:cNvGrpSpPr/>
          <p:nvPr/>
        </p:nvGrpSpPr>
        <p:grpSpPr>
          <a:xfrm rot="10800000">
            <a:off x="274216" y="4479341"/>
            <a:ext cx="437659" cy="437659"/>
            <a:chOff x="6691603" y="665569"/>
            <a:chExt cx="891000" cy="891000"/>
          </a:xfrm>
        </p:grpSpPr>
        <p:sp>
          <p:nvSpPr>
            <p:cNvPr id="246" name="Google Shape;246;p20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20"/>
          <p:cNvGrpSpPr/>
          <p:nvPr/>
        </p:nvGrpSpPr>
        <p:grpSpPr>
          <a:xfrm rot="10800000" flipH="1">
            <a:off x="8428891" y="4479341"/>
            <a:ext cx="437659" cy="437659"/>
            <a:chOff x="6691603" y="665569"/>
            <a:chExt cx="891000" cy="891000"/>
          </a:xfrm>
        </p:grpSpPr>
        <p:sp>
          <p:nvSpPr>
            <p:cNvPr id="249" name="Google Shape;249;p20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0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20"/>
          <p:cNvSpPr/>
          <p:nvPr/>
        </p:nvSpPr>
        <p:spPr>
          <a:xfrm rot="5400000" flipH="1">
            <a:off x="195300" y="-195309"/>
            <a:ext cx="333300" cy="72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0"/>
          <p:cNvSpPr/>
          <p:nvPr/>
        </p:nvSpPr>
        <p:spPr>
          <a:xfrm rot="5400000" flipH="1">
            <a:off x="8619300" y="-195309"/>
            <a:ext cx="333300" cy="72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3"/>
          <p:cNvSpPr txBox="1">
            <a:spLocks noGrp="1"/>
          </p:cNvSpPr>
          <p:nvPr>
            <p:ph type="subTitle" idx="1"/>
          </p:nvPr>
        </p:nvSpPr>
        <p:spPr>
          <a:xfrm>
            <a:off x="720066" y="1572825"/>
            <a:ext cx="2447400" cy="77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2" name="Google Shape;292;p23"/>
          <p:cNvSpPr txBox="1">
            <a:spLocks noGrp="1"/>
          </p:cNvSpPr>
          <p:nvPr>
            <p:ph type="subTitle" idx="2"/>
          </p:nvPr>
        </p:nvSpPr>
        <p:spPr>
          <a:xfrm>
            <a:off x="720066" y="2388199"/>
            <a:ext cx="2447400" cy="89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3"/>
          <p:cNvSpPr txBox="1">
            <a:spLocks noGrp="1"/>
          </p:cNvSpPr>
          <p:nvPr>
            <p:ph type="subTitle" idx="3"/>
          </p:nvPr>
        </p:nvSpPr>
        <p:spPr>
          <a:xfrm>
            <a:off x="3348300" y="2388199"/>
            <a:ext cx="2447400" cy="89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3"/>
          <p:cNvSpPr txBox="1">
            <a:spLocks noGrp="1"/>
          </p:cNvSpPr>
          <p:nvPr>
            <p:ph type="subTitle" idx="4"/>
          </p:nvPr>
        </p:nvSpPr>
        <p:spPr>
          <a:xfrm>
            <a:off x="5976534" y="2388199"/>
            <a:ext cx="2447400" cy="89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3"/>
          <p:cNvSpPr txBox="1">
            <a:spLocks noGrp="1"/>
          </p:cNvSpPr>
          <p:nvPr>
            <p:ph type="subTitle" idx="5"/>
          </p:nvPr>
        </p:nvSpPr>
        <p:spPr>
          <a:xfrm>
            <a:off x="3348300" y="1572825"/>
            <a:ext cx="2447400" cy="77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6" name="Google Shape;296;p23"/>
          <p:cNvSpPr txBox="1">
            <a:spLocks noGrp="1"/>
          </p:cNvSpPr>
          <p:nvPr>
            <p:ph type="subTitle" idx="6"/>
          </p:nvPr>
        </p:nvSpPr>
        <p:spPr>
          <a:xfrm>
            <a:off x="5976534" y="1572825"/>
            <a:ext cx="2447400" cy="77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7" name="Google Shape;297;p23"/>
          <p:cNvSpPr/>
          <p:nvPr/>
        </p:nvSpPr>
        <p:spPr>
          <a:xfrm flipH="1">
            <a:off x="-361125" y="3152950"/>
            <a:ext cx="720000" cy="199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3"/>
          <p:cNvSpPr/>
          <p:nvPr/>
        </p:nvSpPr>
        <p:spPr>
          <a:xfrm flipH="1">
            <a:off x="8785125" y="1248550"/>
            <a:ext cx="720000" cy="190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3"/>
          <p:cNvGrpSpPr/>
          <p:nvPr/>
        </p:nvGrpSpPr>
        <p:grpSpPr>
          <a:xfrm flipH="1">
            <a:off x="244083" y="225233"/>
            <a:ext cx="620486" cy="404336"/>
            <a:chOff x="8212756" y="332833"/>
            <a:chExt cx="620486" cy="404336"/>
          </a:xfrm>
        </p:grpSpPr>
        <p:grpSp>
          <p:nvGrpSpPr>
            <p:cNvPr id="300" name="Google Shape;300;p23"/>
            <p:cNvGrpSpPr/>
            <p:nvPr/>
          </p:nvGrpSpPr>
          <p:grpSpPr>
            <a:xfrm rot="2700000">
              <a:off x="8271970" y="392047"/>
              <a:ext cx="285909" cy="285909"/>
              <a:chOff x="6691603" y="665569"/>
              <a:chExt cx="891000" cy="891000"/>
            </a:xfrm>
          </p:grpSpPr>
          <p:sp>
            <p:nvSpPr>
              <p:cNvPr id="301" name="Google Shape;301;p23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3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3" name="Google Shape;303;p23"/>
            <p:cNvGrpSpPr/>
            <p:nvPr/>
          </p:nvGrpSpPr>
          <p:grpSpPr>
            <a:xfrm rot="2700000">
              <a:off x="8488120" y="392047"/>
              <a:ext cx="285909" cy="285909"/>
              <a:chOff x="6691603" y="665569"/>
              <a:chExt cx="891000" cy="891000"/>
            </a:xfrm>
          </p:grpSpPr>
          <p:sp>
            <p:nvSpPr>
              <p:cNvPr id="304" name="Google Shape;304;p23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3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6" name="Google Shape;306;p23"/>
          <p:cNvGrpSpPr/>
          <p:nvPr/>
        </p:nvGrpSpPr>
        <p:grpSpPr>
          <a:xfrm>
            <a:off x="8281133" y="225233"/>
            <a:ext cx="620486" cy="404336"/>
            <a:chOff x="8212756" y="332833"/>
            <a:chExt cx="620486" cy="404336"/>
          </a:xfrm>
        </p:grpSpPr>
        <p:grpSp>
          <p:nvGrpSpPr>
            <p:cNvPr id="307" name="Google Shape;307;p23"/>
            <p:cNvGrpSpPr/>
            <p:nvPr/>
          </p:nvGrpSpPr>
          <p:grpSpPr>
            <a:xfrm rot="2700000">
              <a:off x="8271970" y="392047"/>
              <a:ext cx="285909" cy="285909"/>
              <a:chOff x="6691603" y="665569"/>
              <a:chExt cx="891000" cy="891000"/>
            </a:xfrm>
          </p:grpSpPr>
          <p:sp>
            <p:nvSpPr>
              <p:cNvPr id="308" name="Google Shape;308;p23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3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0" name="Google Shape;310;p23"/>
            <p:cNvGrpSpPr/>
            <p:nvPr/>
          </p:nvGrpSpPr>
          <p:grpSpPr>
            <a:xfrm rot="2700000">
              <a:off x="8488120" y="392047"/>
              <a:ext cx="285909" cy="285909"/>
              <a:chOff x="6691603" y="665569"/>
              <a:chExt cx="891000" cy="891000"/>
            </a:xfrm>
          </p:grpSpPr>
          <p:sp>
            <p:nvSpPr>
              <p:cNvPr id="311" name="Google Shape;311;p23"/>
              <p:cNvSpPr/>
              <p:nvPr/>
            </p:nvSpPr>
            <p:spPr>
              <a:xfrm rot="-5400000">
                <a:off x="7031502" y="1005469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3"/>
              <p:cNvSpPr/>
              <p:nvPr/>
            </p:nvSpPr>
            <p:spPr>
              <a:xfrm>
                <a:off x="6691603" y="665586"/>
                <a:ext cx="891000" cy="211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24"/>
          <p:cNvGrpSpPr/>
          <p:nvPr/>
        </p:nvGrpSpPr>
        <p:grpSpPr>
          <a:xfrm rot="10800000" flipH="1">
            <a:off x="8456141" y="4479374"/>
            <a:ext cx="437659" cy="437659"/>
            <a:chOff x="6691603" y="665569"/>
            <a:chExt cx="891000" cy="891000"/>
          </a:xfrm>
        </p:grpSpPr>
        <p:sp>
          <p:nvSpPr>
            <p:cNvPr id="315" name="Google Shape;315;p24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4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" name="Google Shape;317;p24"/>
          <p:cNvGrpSpPr/>
          <p:nvPr/>
        </p:nvGrpSpPr>
        <p:grpSpPr>
          <a:xfrm>
            <a:off x="8456141" y="226491"/>
            <a:ext cx="437659" cy="437659"/>
            <a:chOff x="6691603" y="665569"/>
            <a:chExt cx="891000" cy="891000"/>
          </a:xfrm>
        </p:grpSpPr>
        <p:sp>
          <p:nvSpPr>
            <p:cNvPr id="318" name="Google Shape;318;p24"/>
            <p:cNvSpPr/>
            <p:nvPr/>
          </p:nvSpPr>
          <p:spPr>
            <a:xfrm rot="-5400000">
              <a:off x="7031502" y="1005469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4"/>
            <p:cNvSpPr/>
            <p:nvPr/>
          </p:nvSpPr>
          <p:spPr>
            <a:xfrm>
              <a:off x="6691603" y="665586"/>
              <a:ext cx="891000" cy="211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0" name="Google Shape;320;p24"/>
          <p:cNvSpPr txBox="1">
            <a:spLocks noGrp="1"/>
          </p:cNvSpPr>
          <p:nvPr>
            <p:ph type="subTitle" idx="1"/>
          </p:nvPr>
        </p:nvSpPr>
        <p:spPr>
          <a:xfrm>
            <a:off x="721549" y="1763164"/>
            <a:ext cx="2290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1" name="Google Shape;321;p24"/>
          <p:cNvSpPr txBox="1">
            <a:spLocks noGrp="1"/>
          </p:cNvSpPr>
          <p:nvPr>
            <p:ph type="subTitle" idx="2"/>
          </p:nvPr>
        </p:nvSpPr>
        <p:spPr>
          <a:xfrm>
            <a:off x="721549" y="3227515"/>
            <a:ext cx="2290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2" name="Google Shape;322;p24"/>
          <p:cNvSpPr txBox="1">
            <a:spLocks noGrp="1"/>
          </p:cNvSpPr>
          <p:nvPr>
            <p:ph type="subTitle" idx="3"/>
          </p:nvPr>
        </p:nvSpPr>
        <p:spPr>
          <a:xfrm>
            <a:off x="6131951" y="1763164"/>
            <a:ext cx="2290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3" name="Google Shape;323;p24"/>
          <p:cNvSpPr txBox="1">
            <a:spLocks noGrp="1"/>
          </p:cNvSpPr>
          <p:nvPr>
            <p:ph type="subTitle" idx="4"/>
          </p:nvPr>
        </p:nvSpPr>
        <p:spPr>
          <a:xfrm>
            <a:off x="6131951" y="3227514"/>
            <a:ext cx="2290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4" name="Google Shape;324;p24"/>
          <p:cNvSpPr txBox="1">
            <a:spLocks noGrp="1"/>
          </p:cNvSpPr>
          <p:nvPr>
            <p:ph type="subTitle" idx="5"/>
          </p:nvPr>
        </p:nvSpPr>
        <p:spPr>
          <a:xfrm>
            <a:off x="721549" y="2335872"/>
            <a:ext cx="229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24"/>
          <p:cNvSpPr txBox="1">
            <a:spLocks noGrp="1"/>
          </p:cNvSpPr>
          <p:nvPr>
            <p:ph type="subTitle" idx="6"/>
          </p:nvPr>
        </p:nvSpPr>
        <p:spPr>
          <a:xfrm>
            <a:off x="6131951" y="2335872"/>
            <a:ext cx="229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24"/>
          <p:cNvSpPr txBox="1">
            <a:spLocks noGrp="1"/>
          </p:cNvSpPr>
          <p:nvPr>
            <p:ph type="subTitle" idx="7"/>
          </p:nvPr>
        </p:nvSpPr>
        <p:spPr>
          <a:xfrm>
            <a:off x="721549" y="3800222"/>
            <a:ext cx="229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24"/>
          <p:cNvSpPr txBox="1">
            <a:spLocks noGrp="1"/>
          </p:cNvSpPr>
          <p:nvPr>
            <p:ph type="subTitle" idx="8"/>
          </p:nvPr>
        </p:nvSpPr>
        <p:spPr>
          <a:xfrm>
            <a:off x="6131951" y="3800222"/>
            <a:ext cx="229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24"/>
          <p:cNvSpPr/>
          <p:nvPr/>
        </p:nvSpPr>
        <p:spPr>
          <a:xfrm>
            <a:off x="-361125" y="535000"/>
            <a:ext cx="720000" cy="407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62" r:id="rId6"/>
    <p:sldLayoutId id="2147483666" r:id="rId7"/>
    <p:sldLayoutId id="2147483669" r:id="rId8"/>
    <p:sldLayoutId id="2147483670" r:id="rId9"/>
    <p:sldLayoutId id="2147483673" r:id="rId10"/>
    <p:sldLayoutId id="2147483674" r:id="rId11"/>
    <p:sldLayoutId id="2147483675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microsoft.com/office/2007/relationships/hdphoto" Target="../media/hdphoto5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3"/>
          <p:cNvSpPr txBox="1">
            <a:spLocks noGrp="1"/>
          </p:cNvSpPr>
          <p:nvPr>
            <p:ph type="ctrTitle"/>
          </p:nvPr>
        </p:nvSpPr>
        <p:spPr>
          <a:xfrm>
            <a:off x="852507" y="2571738"/>
            <a:ext cx="7439086" cy="149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Company Bankruptcy Analysis</a:t>
            </a:r>
          </a:p>
        </p:txBody>
      </p:sp>
      <p:sp>
        <p:nvSpPr>
          <p:cNvPr id="424" name="Google Shape;424;p33"/>
          <p:cNvSpPr txBox="1">
            <a:spLocks noGrp="1"/>
          </p:cNvSpPr>
          <p:nvPr>
            <p:ph type="subTitle" idx="1"/>
          </p:nvPr>
        </p:nvSpPr>
        <p:spPr>
          <a:xfrm>
            <a:off x="1809800" y="4145925"/>
            <a:ext cx="5524500" cy="3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Work Sans"/>
                <a:ea typeface="Work Sans"/>
                <a:cs typeface="Work Sans"/>
                <a:sym typeface="Work Sans"/>
              </a:rPr>
              <a:t>Huynh Kim Hung</a:t>
            </a:r>
            <a:endParaRPr dirty="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25" name="Google Shape;425;p3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524" t="5418" r="514" b="55490"/>
          <a:stretch/>
        </p:blipFill>
        <p:spPr>
          <a:xfrm>
            <a:off x="0" y="0"/>
            <a:ext cx="9144003" cy="2378973"/>
          </a:xfrm>
          <a:prstGeom prst="rect">
            <a:avLst/>
          </a:prstGeom>
        </p:spPr>
      </p:pic>
      <p:sp>
        <p:nvSpPr>
          <p:cNvPr id="426" name="Google Shape;426;p33"/>
          <p:cNvSpPr/>
          <p:nvPr/>
        </p:nvSpPr>
        <p:spPr>
          <a:xfrm>
            <a:off x="8796650" y="1248550"/>
            <a:ext cx="720000" cy="190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>
          <a:extLst>
            <a:ext uri="{FF2B5EF4-FFF2-40B4-BE49-F238E27FC236}">
              <a16:creationId xmlns:a16="http://schemas.microsoft.com/office/drawing/2014/main" id="{06DD20A7-4032-388A-691D-62755EE9E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7">
            <a:extLst>
              <a:ext uri="{FF2B5EF4-FFF2-40B4-BE49-F238E27FC236}">
                <a16:creationId xmlns:a16="http://schemas.microsoft.com/office/drawing/2014/main" id="{F725BD0D-B41D-AA0C-8509-2F1D111787F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5100" y="1027375"/>
            <a:ext cx="1786800" cy="9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79" name="Google Shape;479;p37">
            <a:extLst>
              <a:ext uri="{FF2B5EF4-FFF2-40B4-BE49-F238E27FC236}">
                <a16:creationId xmlns:a16="http://schemas.microsoft.com/office/drawing/2014/main" id="{D10D4C13-E0D7-28E4-6DF2-5DF74A187A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2614750"/>
            <a:ext cx="4276800" cy="9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</a:t>
            </a:r>
            <a:endParaRPr dirty="0"/>
          </a:p>
        </p:txBody>
      </p:sp>
      <p:sp>
        <p:nvSpPr>
          <p:cNvPr id="480" name="Google Shape;480;p37">
            <a:extLst>
              <a:ext uri="{FF2B5EF4-FFF2-40B4-BE49-F238E27FC236}">
                <a16:creationId xmlns:a16="http://schemas.microsoft.com/office/drawing/2014/main" id="{22E06BC2-18F2-371C-A665-DA661AC0F40D}"/>
              </a:ext>
            </a:extLst>
          </p:cNvPr>
          <p:cNvSpPr/>
          <p:nvPr/>
        </p:nvSpPr>
        <p:spPr>
          <a:xfrm>
            <a:off x="715100" y="2050149"/>
            <a:ext cx="1095300" cy="19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098" name="Picture 2" descr="Exploratory Data Analysis Images - Free Download on Freepik">
            <a:extLst>
              <a:ext uri="{FF2B5EF4-FFF2-40B4-BE49-F238E27FC236}">
                <a16:creationId xmlns:a16="http://schemas.microsoft.com/office/drawing/2014/main" id="{AD34C3DD-6356-D63F-CB3F-8C10A649A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141" y="542787"/>
            <a:ext cx="4383921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911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Quality</a:t>
            </a:r>
            <a:endParaRPr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5E3E62DF-61DE-EB08-7FB1-CB5081EB3D22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735204" y="1466049"/>
            <a:ext cx="5471507" cy="2873475"/>
          </a:xfrm>
        </p:spPr>
        <p:txBody>
          <a:bodyPr/>
          <a:lstStyle/>
          <a:p>
            <a:pPr algn="l"/>
            <a:r>
              <a:rPr lang="en-US" dirty="0">
                <a:latin typeface="Consolas" panose="020B0609020204030204" pitchFamily="49" charset="0"/>
              </a:rPr>
              <a:t>Data dimension :</a:t>
            </a:r>
          </a:p>
          <a:p>
            <a:pPr algn="l"/>
            <a:r>
              <a:rPr lang="en-US" dirty="0">
                <a:latin typeface="Consolas" panose="020B0609020204030204" pitchFamily="49" charset="0"/>
              </a:rPr>
              <a:t>Number of Records :  6819 </a:t>
            </a:r>
          </a:p>
          <a:p>
            <a:pPr algn="l"/>
            <a:r>
              <a:rPr lang="en-US" dirty="0">
                <a:latin typeface="Consolas" panose="020B0609020204030204" pitchFamily="49" charset="0"/>
              </a:rPr>
              <a:t>Number of Features :  96</a:t>
            </a:r>
          </a:p>
          <a:p>
            <a:pPr algn="l"/>
            <a:endParaRPr lang="en-US" dirty="0">
              <a:latin typeface="Consolas" panose="020B0609020204030204" pitchFamily="49" charset="0"/>
            </a:endParaRPr>
          </a:p>
          <a:p>
            <a:pPr algn="l"/>
            <a:r>
              <a:rPr lang="en-US" dirty="0">
                <a:latin typeface="Consolas" panose="020B0609020204030204" pitchFamily="49" charset="0"/>
              </a:rPr>
              <a:t>Datatype of Features :</a:t>
            </a:r>
          </a:p>
          <a:p>
            <a:pPr algn="l"/>
            <a:r>
              <a:rPr lang="en-US" dirty="0">
                <a:latin typeface="Consolas" panose="020B0609020204030204" pitchFamily="49" charset="0"/>
              </a:rPr>
              <a:t>float64    93</a:t>
            </a:r>
          </a:p>
          <a:p>
            <a:pPr algn="l"/>
            <a:r>
              <a:rPr lang="en-US" dirty="0">
                <a:latin typeface="Consolas" panose="020B0609020204030204" pitchFamily="49" charset="0"/>
              </a:rPr>
              <a:t>int64       3</a:t>
            </a:r>
          </a:p>
          <a:p>
            <a:pPr algn="l"/>
            <a:r>
              <a:rPr lang="en-US" dirty="0" err="1">
                <a:latin typeface="Consolas" panose="020B0609020204030204" pitchFamily="49" charset="0"/>
              </a:rPr>
              <a:t>dtype</a:t>
            </a:r>
            <a:r>
              <a:rPr lang="en-US" dirty="0">
                <a:latin typeface="Consolas" panose="020B0609020204030204" pitchFamily="49" charset="0"/>
              </a:rPr>
              <a:t>: int64</a:t>
            </a:r>
          </a:p>
          <a:p>
            <a:pPr algn="l"/>
            <a:endParaRPr lang="en-US" dirty="0">
              <a:latin typeface="Consolas" panose="020B0609020204030204" pitchFamily="49" charset="0"/>
            </a:endParaRPr>
          </a:p>
          <a:p>
            <a:pPr algn="l"/>
            <a:r>
              <a:rPr lang="en-US" dirty="0">
                <a:latin typeface="Consolas" panose="020B0609020204030204" pitchFamily="49" charset="0"/>
              </a:rPr>
              <a:t>Missing values :</a:t>
            </a:r>
          </a:p>
          <a:p>
            <a:pPr algn="l"/>
            <a:r>
              <a:rPr lang="en-US" dirty="0">
                <a:latin typeface="Consolas" panose="020B0609020204030204" pitchFamily="49" charset="0"/>
              </a:rPr>
              <a:t>Missing values not identified</a:t>
            </a:r>
          </a:p>
          <a:p>
            <a:pPr algn="l"/>
            <a:endParaRPr lang="en-US" dirty="0">
              <a:latin typeface="Consolas" panose="020B0609020204030204" pitchFamily="49" charset="0"/>
            </a:endParaRPr>
          </a:p>
          <a:p>
            <a:pPr algn="l"/>
            <a:r>
              <a:rPr lang="en-US" dirty="0">
                <a:latin typeface="Consolas" panose="020B0609020204030204" pitchFamily="49" charset="0"/>
              </a:rPr>
              <a:t>Duplicated records :</a:t>
            </a:r>
          </a:p>
          <a:p>
            <a:pPr algn="l"/>
            <a:r>
              <a:rPr lang="en-US" dirty="0">
                <a:latin typeface="Consolas" panose="020B0609020204030204" pitchFamily="49" charset="0"/>
              </a:rPr>
              <a:t>Duplicated records not identified</a:t>
            </a:r>
            <a:endParaRPr lang="en-001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Categorical Columns Distribution</a:t>
            </a:r>
            <a:endParaRPr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2E5464-33F3-0479-D92C-33ECD346EA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"/>
          <a:stretch/>
        </p:blipFill>
        <p:spPr>
          <a:xfrm>
            <a:off x="650928" y="1017725"/>
            <a:ext cx="3084163" cy="2571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C9D9D5-DFA3-3273-38D2-5D2AACEBF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336" y="1128720"/>
            <a:ext cx="2967636" cy="2460755"/>
          </a:xfrm>
          <a:prstGeom prst="rect">
            <a:avLst/>
          </a:prstGeom>
        </p:spPr>
      </p:pic>
      <p:sp>
        <p:nvSpPr>
          <p:cNvPr id="7" name="Google Shape;943;p58">
            <a:extLst>
              <a:ext uri="{FF2B5EF4-FFF2-40B4-BE49-F238E27FC236}">
                <a16:creationId xmlns:a16="http://schemas.microsoft.com/office/drawing/2014/main" id="{F5275DE6-54EE-2629-3EFB-4EF6A6D6FE3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3793441"/>
            <a:ext cx="8083406" cy="9050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dirty="0"/>
              <a:t>All the values in </a:t>
            </a:r>
            <a:r>
              <a:rPr lang="en-US" sz="1300" dirty="0"/>
              <a:t>Net income flag are 1</a:t>
            </a:r>
            <a:r>
              <a:rPr lang="en-US" sz="1300" b="0" dirty="0"/>
              <a:t>, so there is no use in retaining it in the model.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b="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dirty="0" err="1">
                <a:latin typeface="Consolas" panose="020B0609020204030204" pitchFamily="49" charset="0"/>
              </a:rPr>
              <a:t>company_df.drop</a:t>
            </a:r>
            <a:r>
              <a:rPr lang="en-US" sz="1300" b="0" dirty="0">
                <a:latin typeface="Consolas" panose="020B0609020204030204" pitchFamily="49" charset="0"/>
              </a:rPr>
              <a:t>(['Net Income Flag'],axis = 1,inplace=True)</a:t>
            </a:r>
          </a:p>
        </p:txBody>
      </p:sp>
    </p:spTree>
    <p:extLst>
      <p:ext uri="{BB962C8B-B14F-4D97-AF65-F5344CB8AC3E}">
        <p14:creationId xmlns:p14="http://schemas.microsoft.com/office/powerpoint/2010/main" val="1343997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Correlation Analysis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D90156-EEB9-C60C-EDA8-1B4E9FF098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8" t="1166"/>
          <a:stretch/>
        </p:blipFill>
        <p:spPr>
          <a:xfrm>
            <a:off x="643180" y="1208868"/>
            <a:ext cx="4238786" cy="369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67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Curse of Dimensionality</a:t>
            </a:r>
            <a:endParaRPr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AFA4E85-8B57-5CD9-945F-1234EFA22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1336959"/>
            <a:ext cx="3995300" cy="297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943;p58">
            <a:extLst>
              <a:ext uri="{FF2B5EF4-FFF2-40B4-BE49-F238E27FC236}">
                <a16:creationId xmlns:a16="http://schemas.microsoft.com/office/drawing/2014/main" id="{F132CBAD-F3FB-B2D1-3226-08EC9A2D85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800357" y="1336959"/>
            <a:ext cx="3995300" cy="9050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dirty="0"/>
              <a:t>In the bankruptcy data we have has </a:t>
            </a:r>
            <a:r>
              <a:rPr lang="en-US" sz="1300" dirty="0"/>
              <a:t>90+ features</a:t>
            </a:r>
            <a:r>
              <a:rPr lang="en-US" sz="1300" b="0" dirty="0"/>
              <a:t>. </a:t>
            </a:r>
            <a:r>
              <a:rPr lang="en-US" sz="1300" b="0" dirty="0" err="1"/>
              <a:t>Analysing</a:t>
            </a:r>
            <a:r>
              <a:rPr lang="en-US" sz="1300" b="0" dirty="0"/>
              <a:t> and building models using 90+ features is a time and resource consuming process.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b="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dirty="0"/>
              <a:t>Lets narrow down our analysis to limited columns, so we will use </a:t>
            </a:r>
            <a:r>
              <a:rPr lang="en-US" sz="1300" dirty="0"/>
              <a:t>Predictive power score</a:t>
            </a:r>
            <a:r>
              <a:rPr lang="en-US" sz="1300" b="0" dirty="0"/>
              <a:t> and </a:t>
            </a:r>
            <a:r>
              <a:rPr lang="en-US" sz="1300" dirty="0"/>
              <a:t>Decision tree algorithm.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b="0" dirty="0">
              <a:latin typeface="Consolas" panose="020B0609020204030204" pitchFamily="49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b="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597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Predictive Power Score (PPS)</a:t>
            </a:r>
            <a:endParaRPr dirty="0"/>
          </a:p>
        </p:txBody>
      </p:sp>
      <p:sp>
        <p:nvSpPr>
          <p:cNvPr id="2" name="Google Shape;943;p58">
            <a:extLst>
              <a:ext uri="{FF2B5EF4-FFF2-40B4-BE49-F238E27FC236}">
                <a16:creationId xmlns:a16="http://schemas.microsoft.com/office/drawing/2014/main" id="{F132CBAD-F3FB-B2D1-3226-08EC9A2D85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76700" y="1321460"/>
            <a:ext cx="3530351" cy="9050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dirty="0"/>
              <a:t>The </a:t>
            </a:r>
            <a:r>
              <a:rPr lang="en-US" sz="1300" dirty="0"/>
              <a:t>PPS</a:t>
            </a:r>
            <a:r>
              <a:rPr lang="en-US" sz="1300" b="0" dirty="0"/>
              <a:t> is an asymmetric, data-type-agnostic score that can detect linear or non-linear relationships between two columns.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b="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dirty="0"/>
              <a:t>The score ranges from </a:t>
            </a:r>
            <a:r>
              <a:rPr lang="en-US" sz="1300" dirty="0"/>
              <a:t>0</a:t>
            </a:r>
            <a:r>
              <a:rPr lang="en-US" sz="1300" b="0" dirty="0"/>
              <a:t> (no predictive power) </a:t>
            </a:r>
            <a:r>
              <a:rPr lang="en-US" sz="1300" dirty="0"/>
              <a:t>to 1 </a:t>
            </a:r>
            <a:r>
              <a:rPr lang="en-US" sz="1300" b="0" dirty="0"/>
              <a:t>(perfect predictive power). It can be used as an alternative to the correlation (matrix).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b="0" dirty="0">
              <a:latin typeface="Consolas" panose="020B0609020204030204" pitchFamily="49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latin typeface="Montserrat" panose="00000500000000000000" pitchFamily="2" charset="0"/>
              </a:rPr>
              <a:t>Objective 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</a:pPr>
            <a:r>
              <a:rPr lang="en-US" sz="1300" b="0" dirty="0">
                <a:latin typeface="Montserrat" panose="00000500000000000000" pitchFamily="2" charset="0"/>
              </a:rPr>
              <a:t>To understand the Prediction power of each feature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3263B5-D706-38F0-FA8A-2D5325DC5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092" y="1321460"/>
            <a:ext cx="3012953" cy="310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14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Predictive Power Score (PPS)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68B6D2-D567-B511-EC07-AD4DC10D6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60" y="1261561"/>
            <a:ext cx="7315200" cy="343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303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Decision Tree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D022C2-2A5A-A74B-A7BC-E81DF80DD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102" y="1209166"/>
            <a:ext cx="6431796" cy="362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65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Total Feature Selected</a:t>
            </a:r>
            <a:endParaRPr dirty="0"/>
          </a:p>
        </p:txBody>
      </p:sp>
      <p:sp>
        <p:nvSpPr>
          <p:cNvPr id="2" name="Google Shape;943;p58">
            <a:extLst>
              <a:ext uri="{FF2B5EF4-FFF2-40B4-BE49-F238E27FC236}">
                <a16:creationId xmlns:a16="http://schemas.microsoft.com/office/drawing/2014/main" id="{ACFAA2B6-793D-E808-63D5-9EDD6AFF469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48350" y="1336958"/>
            <a:ext cx="7847300" cy="9050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dirty="0">
                <a:latin typeface="Consolas" panose="020B0609020204030204" pitchFamily="49" charset="0"/>
              </a:rPr>
              <a:t>Selected features 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dirty="0">
                <a:latin typeface="Consolas" panose="020B0609020204030204" pitchFamily="49" charset="0"/>
              </a:rPr>
              <a:t>['Borrowing dependency', 'Liability-Assets Flag', 'Net Value Growth Rate', 'Net Value Per Share (A)', 'Net Value Per Share (B)', 'Net Value Per Share (C)', 'Operating Profit Per Share (Yuan ¥)', 'Persistent EPS in the Last Four Seasons', 'Quick Ratio', 'Total income/Total expense']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dirty="0">
                <a:latin typeface="Consolas" panose="020B0609020204030204" pitchFamily="49" charset="0"/>
              </a:rPr>
              <a:t>Number of features selected 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dirty="0">
                <a:latin typeface="Consolas" panose="020B0609020204030204" pitchFamily="49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264604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Bankruptcy Distribution</a:t>
            </a:r>
            <a:endParaRPr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81F9AAA-9058-EC4A-14F0-A9D211C048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00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194195-0980-7AC8-BD60-E1F653E3F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766" y="1433305"/>
            <a:ext cx="5300422" cy="306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93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6"/>
          <p:cNvSpPr txBox="1">
            <a:spLocks noGrp="1"/>
          </p:cNvSpPr>
          <p:nvPr>
            <p:ph type="subTitle" idx="3"/>
          </p:nvPr>
        </p:nvSpPr>
        <p:spPr>
          <a:xfrm>
            <a:off x="1796250" y="1462556"/>
            <a:ext cx="2475300" cy="4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Goals</a:t>
            </a:r>
          </a:p>
        </p:txBody>
      </p:sp>
      <p:sp>
        <p:nvSpPr>
          <p:cNvPr id="448" name="Google Shape;448;p36"/>
          <p:cNvSpPr txBox="1">
            <a:spLocks noGrp="1"/>
          </p:cNvSpPr>
          <p:nvPr>
            <p:ph type="title"/>
          </p:nvPr>
        </p:nvSpPr>
        <p:spPr>
          <a:xfrm>
            <a:off x="912150" y="1307575"/>
            <a:ext cx="807900" cy="6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450" name="Google Shape;450;p36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 dirty="0"/>
          </a:p>
        </p:txBody>
      </p:sp>
      <p:sp>
        <p:nvSpPr>
          <p:cNvPr id="451" name="Google Shape;451;p36"/>
          <p:cNvSpPr txBox="1">
            <a:spLocks noGrp="1"/>
          </p:cNvSpPr>
          <p:nvPr>
            <p:ph type="title" idx="4"/>
          </p:nvPr>
        </p:nvSpPr>
        <p:spPr>
          <a:xfrm>
            <a:off x="912150" y="2510725"/>
            <a:ext cx="807900" cy="6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 dirty="0"/>
          </a:p>
        </p:txBody>
      </p:sp>
      <p:sp>
        <p:nvSpPr>
          <p:cNvPr id="453" name="Google Shape;453;p36"/>
          <p:cNvSpPr txBox="1">
            <a:spLocks noGrp="1"/>
          </p:cNvSpPr>
          <p:nvPr>
            <p:ph type="subTitle" idx="6"/>
          </p:nvPr>
        </p:nvSpPr>
        <p:spPr>
          <a:xfrm>
            <a:off x="1796249" y="2665705"/>
            <a:ext cx="2605269" cy="4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 Overview</a:t>
            </a:r>
            <a:endParaRPr dirty="0"/>
          </a:p>
        </p:txBody>
      </p:sp>
      <p:sp>
        <p:nvSpPr>
          <p:cNvPr id="454" name="Google Shape;454;p36"/>
          <p:cNvSpPr txBox="1">
            <a:spLocks noGrp="1"/>
          </p:cNvSpPr>
          <p:nvPr>
            <p:ph type="title" idx="7"/>
          </p:nvPr>
        </p:nvSpPr>
        <p:spPr>
          <a:xfrm>
            <a:off x="912150" y="3713875"/>
            <a:ext cx="807900" cy="6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 dirty="0"/>
          </a:p>
        </p:txBody>
      </p:sp>
      <p:sp>
        <p:nvSpPr>
          <p:cNvPr id="456" name="Google Shape;456;p36"/>
          <p:cNvSpPr txBox="1">
            <a:spLocks noGrp="1"/>
          </p:cNvSpPr>
          <p:nvPr>
            <p:ph type="subTitle" idx="9"/>
          </p:nvPr>
        </p:nvSpPr>
        <p:spPr>
          <a:xfrm>
            <a:off x="1796250" y="3868855"/>
            <a:ext cx="2475300" cy="4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</a:t>
            </a:r>
            <a:endParaRPr dirty="0"/>
          </a:p>
        </p:txBody>
      </p:sp>
      <p:sp>
        <p:nvSpPr>
          <p:cNvPr id="457" name="Google Shape;457;p36"/>
          <p:cNvSpPr txBox="1">
            <a:spLocks noGrp="1"/>
          </p:cNvSpPr>
          <p:nvPr>
            <p:ph type="title" idx="13"/>
          </p:nvPr>
        </p:nvSpPr>
        <p:spPr>
          <a:xfrm>
            <a:off x="4872450" y="1307575"/>
            <a:ext cx="807900" cy="6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 dirty="0"/>
          </a:p>
        </p:txBody>
      </p:sp>
      <p:sp>
        <p:nvSpPr>
          <p:cNvPr id="459" name="Google Shape;459;p36"/>
          <p:cNvSpPr txBox="1">
            <a:spLocks noGrp="1"/>
          </p:cNvSpPr>
          <p:nvPr>
            <p:ph type="subTitle" idx="15"/>
          </p:nvPr>
        </p:nvSpPr>
        <p:spPr>
          <a:xfrm>
            <a:off x="5756550" y="1462556"/>
            <a:ext cx="2475300" cy="4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ML Model</a:t>
            </a:r>
            <a:endParaRPr dirty="0"/>
          </a:p>
        </p:txBody>
      </p:sp>
      <p:sp>
        <p:nvSpPr>
          <p:cNvPr id="460" name="Google Shape;460;p36"/>
          <p:cNvSpPr txBox="1">
            <a:spLocks noGrp="1"/>
          </p:cNvSpPr>
          <p:nvPr>
            <p:ph type="title" idx="16"/>
          </p:nvPr>
        </p:nvSpPr>
        <p:spPr>
          <a:xfrm>
            <a:off x="4872450" y="2510725"/>
            <a:ext cx="807900" cy="6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 dirty="0"/>
          </a:p>
        </p:txBody>
      </p:sp>
      <p:sp>
        <p:nvSpPr>
          <p:cNvPr id="462" name="Google Shape;462;p36"/>
          <p:cNvSpPr txBox="1">
            <a:spLocks noGrp="1"/>
          </p:cNvSpPr>
          <p:nvPr>
            <p:ph type="subTitle" idx="18"/>
          </p:nvPr>
        </p:nvSpPr>
        <p:spPr>
          <a:xfrm>
            <a:off x="5756550" y="2665705"/>
            <a:ext cx="2475300" cy="4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466" name="Google Shape;466;p36"/>
          <p:cNvSpPr/>
          <p:nvPr/>
        </p:nvSpPr>
        <p:spPr>
          <a:xfrm>
            <a:off x="912150" y="1935850"/>
            <a:ext cx="807900" cy="19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7" name="Google Shape;467;p36"/>
          <p:cNvSpPr/>
          <p:nvPr/>
        </p:nvSpPr>
        <p:spPr>
          <a:xfrm>
            <a:off x="4872450" y="1935850"/>
            <a:ext cx="807900" cy="19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8" name="Google Shape;468;p36"/>
          <p:cNvSpPr/>
          <p:nvPr/>
        </p:nvSpPr>
        <p:spPr>
          <a:xfrm>
            <a:off x="912150" y="3146013"/>
            <a:ext cx="807900" cy="19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9" name="Google Shape;469;p36"/>
          <p:cNvSpPr/>
          <p:nvPr/>
        </p:nvSpPr>
        <p:spPr>
          <a:xfrm>
            <a:off x="4872450" y="3153025"/>
            <a:ext cx="807900" cy="19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0" name="Google Shape;470;p36"/>
          <p:cNvSpPr/>
          <p:nvPr/>
        </p:nvSpPr>
        <p:spPr>
          <a:xfrm>
            <a:off x="912150" y="4356175"/>
            <a:ext cx="807900" cy="19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Handle Data Imbalance</a:t>
            </a:r>
            <a:endParaRPr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81F9AAA-9058-EC4A-14F0-A9D211C048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9674" y="1769712"/>
            <a:ext cx="7044651" cy="1898543"/>
          </a:xfrm>
        </p:spPr>
        <p:txBody>
          <a:bodyPr/>
          <a:lstStyle/>
          <a:p>
            <a:pPr marL="152400" indent="0" algn="just"/>
            <a:r>
              <a:rPr lang="en-US" sz="1300" dirty="0"/>
              <a:t>1. </a:t>
            </a:r>
            <a:r>
              <a:rPr lang="en-US" sz="1300" b="0" dirty="0"/>
              <a:t>Split the data into training and testing sets.</a:t>
            </a:r>
          </a:p>
          <a:p>
            <a:pPr marL="152400" indent="0" algn="just"/>
            <a:endParaRPr lang="en-US" sz="1300" b="0" dirty="0"/>
          </a:p>
          <a:p>
            <a:pPr algn="just"/>
            <a:r>
              <a:rPr lang="en-US" sz="1300" dirty="0"/>
              <a:t>2. </a:t>
            </a:r>
            <a:r>
              <a:rPr lang="en-US" sz="1300" b="0" dirty="0"/>
              <a:t>Set a sampling ratio between 0 and 1, increasing by 0.1 at each step. For each step:</a:t>
            </a:r>
          </a:p>
          <a:p>
            <a:pPr marL="152400" indent="0" algn="just"/>
            <a:r>
              <a:rPr lang="en-US" sz="1300" b="0" dirty="0"/>
              <a:t>- Select different sampling methods: </a:t>
            </a:r>
            <a:r>
              <a:rPr lang="en-US" sz="1300" dirty="0"/>
              <a:t>Random </a:t>
            </a:r>
            <a:r>
              <a:rPr lang="en-US" sz="1300" dirty="0" err="1"/>
              <a:t>Oversampler</a:t>
            </a:r>
            <a:r>
              <a:rPr lang="en-US" sz="1300" dirty="0"/>
              <a:t>, SMOTE, ADASYN, SMOTEENN, </a:t>
            </a:r>
            <a:r>
              <a:rPr lang="en-US" sz="1300" dirty="0" err="1"/>
              <a:t>SMOTETomek</a:t>
            </a:r>
            <a:r>
              <a:rPr lang="en-US" sz="1300" dirty="0"/>
              <a:t>.</a:t>
            </a:r>
          </a:p>
          <a:p>
            <a:pPr marL="152400" indent="0" algn="just"/>
            <a:r>
              <a:rPr lang="en-US" sz="1300" b="0" dirty="0"/>
              <a:t>- Apply each algorithm to oversample the training data.</a:t>
            </a:r>
          </a:p>
          <a:p>
            <a:pPr marL="152400" indent="0" algn="just"/>
            <a:r>
              <a:rPr lang="en-US" sz="1300" b="0" dirty="0"/>
              <a:t>- Train a Decision Tree model and check its performance on the test data.</a:t>
            </a:r>
          </a:p>
          <a:p>
            <a:pPr algn="just"/>
            <a:endParaRPr lang="en-US" sz="1300" b="0" dirty="0"/>
          </a:p>
          <a:p>
            <a:pPr algn="just"/>
            <a:r>
              <a:rPr lang="en-US" sz="1300" dirty="0"/>
              <a:t>3. </a:t>
            </a:r>
            <a:r>
              <a:rPr lang="en-US" sz="1300" b="0" dirty="0"/>
              <a:t>Choose the sampling method that gives the best overall results.</a:t>
            </a:r>
            <a:endParaRPr lang="en-001" sz="1300" b="0" dirty="0"/>
          </a:p>
        </p:txBody>
      </p:sp>
    </p:spTree>
    <p:extLst>
      <p:ext uri="{BB962C8B-B14F-4D97-AF65-F5344CB8AC3E}">
        <p14:creationId xmlns:p14="http://schemas.microsoft.com/office/powerpoint/2010/main" val="249565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Handle Data Imbalance Result</a:t>
            </a:r>
            <a:endParaRPr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81F9AAA-9058-EC4A-14F0-A9D211C048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68683" y="1761963"/>
            <a:ext cx="3417377" cy="1898543"/>
          </a:xfrm>
        </p:spPr>
        <p:txBody>
          <a:bodyPr anchor="t" anchorCtr="0"/>
          <a:lstStyle/>
          <a:p>
            <a:pPr marL="152400" indent="0" algn="just"/>
            <a:r>
              <a:rPr lang="en-US" sz="1300" dirty="0"/>
              <a:t>SMOTE ENN </a:t>
            </a:r>
            <a:r>
              <a:rPr lang="en-US" sz="1300" b="0" dirty="0"/>
              <a:t>performs the best in terms of </a:t>
            </a:r>
            <a:r>
              <a:rPr lang="en-US" sz="1300" dirty="0"/>
              <a:t>accuracy, recall and f1</a:t>
            </a:r>
            <a:r>
              <a:rPr lang="en-US" sz="1300" b="0" dirty="0"/>
              <a:t>.</a:t>
            </a:r>
            <a:endParaRPr lang="en-001" sz="1300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2DE6E-6F52-2A36-57A6-8D72F6241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108128"/>
            <a:ext cx="4158479" cy="392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129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Bankruptcy Distribution</a:t>
            </a:r>
            <a:endParaRPr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81F9AAA-9058-EC4A-14F0-A9D211C048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00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B3317B-066F-639B-C6B0-702A37C8D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47" y="1324586"/>
            <a:ext cx="3439938" cy="28972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67A892-34ED-048A-AD08-84E75D2F1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733" y="1347652"/>
            <a:ext cx="3936571" cy="289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74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Bankruptcy Distribution</a:t>
            </a:r>
            <a:endParaRPr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81F9AAA-9058-EC4A-14F0-A9D211C048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00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C80EA0-F07B-3632-C4D8-FC0A4F5EC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339" y="1216927"/>
            <a:ext cx="6199322" cy="359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29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Outliers</a:t>
            </a:r>
            <a:endParaRPr dirty="0"/>
          </a:p>
        </p:txBody>
      </p:sp>
      <p:sp>
        <p:nvSpPr>
          <p:cNvPr id="2" name="Subtitle 3">
            <a:extLst>
              <a:ext uri="{FF2B5EF4-FFF2-40B4-BE49-F238E27FC236}">
                <a16:creationId xmlns:a16="http://schemas.microsoft.com/office/drawing/2014/main" id="{96FC9D77-1152-431E-86F5-CA496D61F473}"/>
              </a:ext>
            </a:extLst>
          </p:cNvPr>
          <p:cNvSpPr txBox="1">
            <a:spLocks/>
          </p:cNvSpPr>
          <p:nvPr/>
        </p:nvSpPr>
        <p:spPr>
          <a:xfrm>
            <a:off x="4130299" y="1622478"/>
            <a:ext cx="4455762" cy="189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152400" indent="0" algn="just"/>
            <a:r>
              <a:rPr lang="en-US" sz="1300" b="0" dirty="0"/>
              <a:t>In our dataset, only 3.23% of companies are </a:t>
            </a:r>
            <a:r>
              <a:rPr lang="en-US" sz="1300" dirty="0"/>
              <a:t>bankrupt</a:t>
            </a:r>
            <a:r>
              <a:rPr lang="en-US" sz="1300" b="0" dirty="0"/>
              <a:t>.</a:t>
            </a:r>
          </a:p>
          <a:p>
            <a:pPr marL="152400" indent="0" algn="just"/>
            <a:endParaRPr lang="en-US" sz="1300" b="0" dirty="0"/>
          </a:p>
          <a:p>
            <a:pPr marL="152400" indent="0" algn="just"/>
            <a:r>
              <a:rPr lang="en-US" sz="1300" b="0" dirty="0"/>
              <a:t>Bankruptcy is a rare occurrence in stable economic conditions and can be considered an outlier event.</a:t>
            </a:r>
          </a:p>
          <a:p>
            <a:pPr marL="152400" indent="0" algn="just"/>
            <a:endParaRPr lang="en-US" sz="1300" b="0" dirty="0"/>
          </a:p>
          <a:p>
            <a:pPr marL="152400" indent="0" algn="just"/>
            <a:r>
              <a:rPr lang="en-US" sz="1300" b="0" dirty="0"/>
              <a:t>Removing these outliers may result in the loss of valuable information. Therefore, we will </a:t>
            </a:r>
            <a:r>
              <a:rPr lang="en-US" sz="1300" dirty="0"/>
              <a:t>retain all data points, including outliers.</a:t>
            </a:r>
            <a:endParaRPr lang="en-001" sz="1300" dirty="0"/>
          </a:p>
        </p:txBody>
      </p:sp>
      <p:pic>
        <p:nvPicPr>
          <p:cNvPr id="11268" name="Picture 4" descr="Outliers Photos, Images &amp; Pictures ...">
            <a:extLst>
              <a:ext uri="{FF2B5EF4-FFF2-40B4-BE49-F238E27FC236}">
                <a16:creationId xmlns:a16="http://schemas.microsoft.com/office/drawing/2014/main" id="{50E375DB-206F-9EA7-BD4A-888A9AA682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885"/>
          <a:stretch/>
        </p:blipFill>
        <p:spPr bwMode="auto">
          <a:xfrm>
            <a:off x="720000" y="1761963"/>
            <a:ext cx="3146156" cy="208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295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>
          <a:extLst>
            <a:ext uri="{FF2B5EF4-FFF2-40B4-BE49-F238E27FC236}">
              <a16:creationId xmlns:a16="http://schemas.microsoft.com/office/drawing/2014/main" id="{A0ACA1DB-1A04-6AB3-2EB3-96C4588D7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7">
            <a:extLst>
              <a:ext uri="{FF2B5EF4-FFF2-40B4-BE49-F238E27FC236}">
                <a16:creationId xmlns:a16="http://schemas.microsoft.com/office/drawing/2014/main" id="{43488F05-0E54-3085-FD35-6D3F365E6FA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5100" y="1027375"/>
            <a:ext cx="1786800" cy="9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79" name="Google Shape;479;p37">
            <a:extLst>
              <a:ext uri="{FF2B5EF4-FFF2-40B4-BE49-F238E27FC236}">
                <a16:creationId xmlns:a16="http://schemas.microsoft.com/office/drawing/2014/main" id="{1CA60F84-9329-A8BE-BDD4-3DBC8B429E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2614750"/>
            <a:ext cx="4276800" cy="9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ML Model</a:t>
            </a:r>
            <a:endParaRPr dirty="0"/>
          </a:p>
        </p:txBody>
      </p:sp>
      <p:sp>
        <p:nvSpPr>
          <p:cNvPr id="480" name="Google Shape;480;p37">
            <a:extLst>
              <a:ext uri="{FF2B5EF4-FFF2-40B4-BE49-F238E27FC236}">
                <a16:creationId xmlns:a16="http://schemas.microsoft.com/office/drawing/2014/main" id="{367CBB8A-B500-1CD3-1941-35C1772BB98B}"/>
              </a:ext>
            </a:extLst>
          </p:cNvPr>
          <p:cNvSpPr/>
          <p:nvPr/>
        </p:nvSpPr>
        <p:spPr>
          <a:xfrm>
            <a:off x="715100" y="2050149"/>
            <a:ext cx="1095300" cy="19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098" name="Picture 2" descr="Exploratory Data Analysis Images - Free Download on Freepik">
            <a:extLst>
              <a:ext uri="{FF2B5EF4-FFF2-40B4-BE49-F238E27FC236}">
                <a16:creationId xmlns:a16="http://schemas.microsoft.com/office/drawing/2014/main" id="{9098AE12-CD4E-8D89-F943-41D970B30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141" y="542787"/>
            <a:ext cx="4383921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364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Choose ML Model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C46D80-DF7D-BFC5-940E-A8D2C1915217}"/>
              </a:ext>
            </a:extLst>
          </p:cNvPr>
          <p:cNvSpPr txBox="1"/>
          <p:nvPr/>
        </p:nvSpPr>
        <p:spPr>
          <a:xfrm>
            <a:off x="786538" y="1258590"/>
            <a:ext cx="790026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ontserrat" panose="00000500000000000000" pitchFamily="2" charset="0"/>
              </a:rPr>
              <a:t>we will choose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Montserrat" panose="00000500000000000000" pitchFamily="2" charset="0"/>
              </a:rPr>
              <a:t>LGBM Classifier </a:t>
            </a:r>
            <a:r>
              <a:rPr lang="en-US" dirty="0">
                <a:latin typeface="Montserrat" panose="00000500000000000000" pitchFamily="2" charset="0"/>
              </a:rPr>
              <a:t>for High performance in tabular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Montserrat" panose="00000500000000000000" pitchFamily="2" charset="0"/>
              </a:rPr>
              <a:t>Random Forest </a:t>
            </a:r>
            <a:r>
              <a:rPr lang="en-US" dirty="0">
                <a:latin typeface="Montserrat" panose="00000500000000000000" pitchFamily="2" charset="0"/>
              </a:rPr>
              <a:t>for the Robustness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Montserrat" panose="00000500000000000000" pitchFamily="2" charset="0"/>
              </a:rPr>
              <a:t>XGBoost</a:t>
            </a:r>
            <a:r>
              <a:rPr lang="en-US" b="1" dirty="0">
                <a:latin typeface="Montserrat" panose="00000500000000000000" pitchFamily="2" charset="0"/>
              </a:rPr>
              <a:t> </a:t>
            </a:r>
            <a:r>
              <a:rPr lang="en-US" dirty="0">
                <a:latin typeface="Montserrat" panose="00000500000000000000" pitchFamily="2" charset="0"/>
              </a:rPr>
              <a:t>cause it is known for its high accuracy, making it a favorite in machine learning competitions.</a:t>
            </a:r>
            <a:endParaRPr lang="en-001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7804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5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</a:t>
            </a:r>
            <a:endParaRPr dirty="0"/>
          </a:p>
        </p:txBody>
      </p:sp>
      <p:graphicFrame>
        <p:nvGraphicFramePr>
          <p:cNvPr id="914" name="Google Shape;914;p56"/>
          <p:cNvGraphicFramePr/>
          <p:nvPr>
            <p:extLst>
              <p:ext uri="{D42A27DB-BD31-4B8C-83A1-F6EECF244321}">
                <p14:modId xmlns:p14="http://schemas.microsoft.com/office/powerpoint/2010/main" val="773717544"/>
              </p:ext>
            </p:extLst>
          </p:nvPr>
        </p:nvGraphicFramePr>
        <p:xfrm>
          <a:off x="875655" y="1092631"/>
          <a:ext cx="7052349" cy="3432336"/>
        </p:xfrm>
        <a:graphic>
          <a:graphicData uri="http://schemas.openxmlformats.org/drawingml/2006/table">
            <a:tbl>
              <a:tblPr>
                <a:noFill/>
                <a:tableStyleId>{7DE33198-5CE8-4AFF-8708-E3FDCAF02D45}</a:tableStyleId>
              </a:tblPr>
              <a:tblGrid>
                <a:gridCol w="511444">
                  <a:extLst>
                    <a:ext uri="{9D8B030D-6E8A-4147-A177-3AD203B41FA5}">
                      <a16:colId xmlns:a16="http://schemas.microsoft.com/office/drawing/2014/main" val="430980621"/>
                    </a:ext>
                  </a:extLst>
                </a:gridCol>
                <a:gridCol w="551744">
                  <a:extLst>
                    <a:ext uri="{9D8B030D-6E8A-4147-A177-3AD203B41FA5}">
                      <a16:colId xmlns:a16="http://schemas.microsoft.com/office/drawing/2014/main" val="3844782093"/>
                    </a:ext>
                  </a:extLst>
                </a:gridCol>
                <a:gridCol w="1063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19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19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19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064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Random Forest</a:t>
                      </a:r>
                      <a:endParaRPr b="1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LGBM</a:t>
                      </a:r>
                      <a:endParaRPr b="1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XGBoost</a:t>
                      </a:r>
                      <a:endParaRPr b="1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874">
                <a:tc gridSpan="3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Accuracy</a:t>
                      </a:r>
                      <a:endParaRPr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001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0.90</a:t>
                      </a:r>
                      <a:endParaRPr sz="1200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0.90</a:t>
                      </a:r>
                      <a:endParaRPr sz="1200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0.90</a:t>
                      </a:r>
                      <a:endParaRPr sz="1200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09190"/>
                  </a:ext>
                </a:extLst>
              </a:tr>
              <a:tr h="461874">
                <a:tc rowSpan="3" gridSpan="2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Precision</a:t>
                      </a:r>
                      <a:endParaRPr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0.89</a:t>
                      </a:r>
                      <a:endParaRPr sz="1200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0.89</a:t>
                      </a:r>
                      <a:endParaRPr sz="1200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0.89</a:t>
                      </a:r>
                      <a:endParaRPr sz="1200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401">
                <a:tc gridSpan="2"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00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Recall</a:t>
                      </a:r>
                      <a:endParaRPr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0.97</a:t>
                      </a:r>
                      <a:endParaRPr sz="1200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0.97</a:t>
                      </a:r>
                      <a:endParaRPr sz="1200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0.96</a:t>
                      </a:r>
                      <a:endParaRPr sz="1200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874">
                <a:tc gridSpan="2"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00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F1</a:t>
                      </a:r>
                      <a:endParaRPr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0.93</a:t>
                      </a:r>
                      <a:endParaRPr sz="1200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0.93</a:t>
                      </a:r>
                      <a:endParaRPr sz="1200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0.93</a:t>
                      </a:r>
                      <a:endParaRPr sz="1200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874">
                <a:tc rowSpan="3" gridSpan="2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Precision</a:t>
                      </a:r>
                      <a:endParaRPr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0.94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0.93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0.92</a:t>
                      </a:r>
                      <a:endParaRPr sz="1200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0648">
                <a:tc gridSpan="2"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00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rgbClr val="FF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Recall</a:t>
                      </a:r>
                      <a:endParaRPr b="1" dirty="0">
                        <a:solidFill>
                          <a:srgbClr val="FF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0.75</a:t>
                      </a:r>
                      <a:endParaRPr sz="1200" dirty="0">
                        <a:solidFill>
                          <a:srgbClr val="FF0000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0.76</a:t>
                      </a:r>
                      <a:endParaRPr sz="1200" dirty="0">
                        <a:solidFill>
                          <a:srgbClr val="FF0000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0.76</a:t>
                      </a:r>
                      <a:endParaRPr sz="1200" dirty="0">
                        <a:solidFill>
                          <a:srgbClr val="FF0000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060824"/>
                  </a:ext>
                </a:extLst>
              </a:tr>
              <a:tr h="340648">
                <a:tc gridSpan="2"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00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F1</a:t>
                      </a:r>
                      <a:endParaRPr b="1"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0.83</a:t>
                      </a:r>
                      <a:endParaRPr sz="1200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0.83</a:t>
                      </a:r>
                      <a:endParaRPr sz="1200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0.83</a:t>
                      </a:r>
                      <a:endParaRPr sz="1200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2247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>
          <a:extLst>
            <a:ext uri="{FF2B5EF4-FFF2-40B4-BE49-F238E27FC236}">
              <a16:creationId xmlns:a16="http://schemas.microsoft.com/office/drawing/2014/main" id="{A0ACA1DB-1A04-6AB3-2EB3-96C4588D7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7">
            <a:extLst>
              <a:ext uri="{FF2B5EF4-FFF2-40B4-BE49-F238E27FC236}">
                <a16:creationId xmlns:a16="http://schemas.microsoft.com/office/drawing/2014/main" id="{43488F05-0E54-3085-FD35-6D3F365E6FA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5100" y="1027375"/>
            <a:ext cx="1786800" cy="9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479" name="Google Shape;479;p37">
            <a:extLst>
              <a:ext uri="{FF2B5EF4-FFF2-40B4-BE49-F238E27FC236}">
                <a16:creationId xmlns:a16="http://schemas.microsoft.com/office/drawing/2014/main" id="{1CA60F84-9329-A8BE-BDD4-3DBC8B429E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2614750"/>
            <a:ext cx="4276800" cy="9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480" name="Google Shape;480;p37">
            <a:extLst>
              <a:ext uri="{FF2B5EF4-FFF2-40B4-BE49-F238E27FC236}">
                <a16:creationId xmlns:a16="http://schemas.microsoft.com/office/drawing/2014/main" id="{367CBB8A-B500-1CD3-1941-35C1772BB98B}"/>
              </a:ext>
            </a:extLst>
          </p:cNvPr>
          <p:cNvSpPr/>
          <p:nvPr/>
        </p:nvSpPr>
        <p:spPr>
          <a:xfrm>
            <a:off x="715100" y="2050149"/>
            <a:ext cx="1095300" cy="19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098" name="Picture 2" descr="Exploratory Data Analysis Images - Free Download on Freepik">
            <a:extLst>
              <a:ext uri="{FF2B5EF4-FFF2-40B4-BE49-F238E27FC236}">
                <a16:creationId xmlns:a16="http://schemas.microsoft.com/office/drawing/2014/main" id="{9098AE12-CD4E-8D89-F943-41D970B30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900" y="542787"/>
            <a:ext cx="3842162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986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C46D80-DF7D-BFC5-940E-A8D2C1915217}"/>
              </a:ext>
            </a:extLst>
          </p:cNvPr>
          <p:cNvSpPr txBox="1"/>
          <p:nvPr/>
        </p:nvSpPr>
        <p:spPr>
          <a:xfrm>
            <a:off x="809179" y="1901348"/>
            <a:ext cx="738942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" panose="00000500000000000000" pitchFamily="2" charset="0"/>
              </a:rPr>
              <a:t>Given the similar overall performance, </a:t>
            </a:r>
            <a:r>
              <a:rPr lang="en-US" b="1" dirty="0">
                <a:latin typeface="Montserrat" panose="00000500000000000000" pitchFamily="2" charset="0"/>
              </a:rPr>
              <a:t>LGBM Classifier </a:t>
            </a:r>
            <a:r>
              <a:rPr lang="en-US" dirty="0">
                <a:latin typeface="Montserrat" panose="00000500000000000000" pitchFamily="2" charset="0"/>
              </a:rPr>
              <a:t>stands out slightly due to its higher precision and balanced recall, making it the most promising model for Bankruptcy Prediction.</a:t>
            </a:r>
            <a:endParaRPr lang="en-001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684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37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3422" t="2912" r="23417"/>
          <a:stretch/>
        </p:blipFill>
        <p:spPr>
          <a:xfrm>
            <a:off x="5122050" y="238125"/>
            <a:ext cx="3818501" cy="4648200"/>
          </a:xfrm>
          <a:prstGeom prst="rect">
            <a:avLst/>
          </a:prstGeom>
        </p:spPr>
      </p:pic>
      <p:sp>
        <p:nvSpPr>
          <p:cNvPr id="477" name="Google Shape;477;p37"/>
          <p:cNvSpPr txBox="1">
            <a:spLocks noGrp="1"/>
          </p:cNvSpPr>
          <p:nvPr>
            <p:ph type="title" idx="2"/>
          </p:nvPr>
        </p:nvSpPr>
        <p:spPr>
          <a:xfrm>
            <a:off x="715100" y="1027375"/>
            <a:ext cx="1786800" cy="9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479" name="Google Shape;479;p37"/>
          <p:cNvSpPr txBox="1">
            <a:spLocks noGrp="1"/>
          </p:cNvSpPr>
          <p:nvPr>
            <p:ph type="title"/>
          </p:nvPr>
        </p:nvSpPr>
        <p:spPr>
          <a:xfrm>
            <a:off x="715100" y="2614750"/>
            <a:ext cx="4276800" cy="9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Goals</a:t>
            </a:r>
            <a:endParaRPr dirty="0"/>
          </a:p>
        </p:txBody>
      </p:sp>
      <p:sp>
        <p:nvSpPr>
          <p:cNvPr id="480" name="Google Shape;480;p37"/>
          <p:cNvSpPr/>
          <p:nvPr/>
        </p:nvSpPr>
        <p:spPr>
          <a:xfrm>
            <a:off x="715100" y="2050149"/>
            <a:ext cx="1095300" cy="19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3EF5D9-04A0-8509-C1F1-382D82638B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001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63"/>
          <p:cNvSpPr txBox="1">
            <a:spLocks noGrp="1"/>
          </p:cNvSpPr>
          <p:nvPr>
            <p:ph type="title"/>
          </p:nvPr>
        </p:nvSpPr>
        <p:spPr>
          <a:xfrm>
            <a:off x="1934850" y="287550"/>
            <a:ext cx="5274300" cy="8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073" name="Google Shape;1073;p63"/>
          <p:cNvSpPr txBox="1">
            <a:spLocks noGrp="1"/>
          </p:cNvSpPr>
          <p:nvPr>
            <p:ph type="subTitle" idx="1"/>
          </p:nvPr>
        </p:nvSpPr>
        <p:spPr>
          <a:xfrm>
            <a:off x="1934800" y="1166850"/>
            <a:ext cx="5274300" cy="6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Montserrat"/>
                <a:ea typeface="Montserrat"/>
                <a:cs typeface="Montserrat"/>
                <a:sym typeface="Montserrat"/>
              </a:rPr>
              <a:t>Do you have any questions?</a:t>
            </a:r>
            <a:endParaRPr sz="20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75" name="Google Shape;1075;p6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8720" b="40363"/>
          <a:stretch/>
        </p:blipFill>
        <p:spPr>
          <a:xfrm>
            <a:off x="-52" y="1940790"/>
            <a:ext cx="9144003" cy="3202710"/>
          </a:xfrm>
          <a:prstGeom prst="rect">
            <a:avLst/>
          </a:prstGeom>
        </p:spPr>
      </p:pic>
      <p:sp>
        <p:nvSpPr>
          <p:cNvPr id="1097" name="Google Shape;1097;p63"/>
          <p:cNvSpPr/>
          <p:nvPr/>
        </p:nvSpPr>
        <p:spPr>
          <a:xfrm>
            <a:off x="8796650" y="1799200"/>
            <a:ext cx="720000" cy="249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191600" cy="12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Company</a:t>
            </a:r>
            <a:br>
              <a:rPr lang="en" dirty="0"/>
            </a:br>
            <a:r>
              <a:rPr lang="en" dirty="0"/>
              <a:t>Bankruptcy</a:t>
            </a:r>
            <a:endParaRPr dirty="0"/>
          </a:p>
        </p:txBody>
      </p:sp>
      <p:sp>
        <p:nvSpPr>
          <p:cNvPr id="493" name="Google Shape;493;p39"/>
          <p:cNvSpPr txBox="1">
            <a:spLocks noGrp="1"/>
          </p:cNvSpPr>
          <p:nvPr>
            <p:ph type="body" idx="1"/>
          </p:nvPr>
        </p:nvSpPr>
        <p:spPr>
          <a:xfrm>
            <a:off x="720000" y="1925625"/>
            <a:ext cx="4191600" cy="22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Company bankruptcy happens when a company can't pay its debts, leading to asset liquidation to repay creditors and possibly halting operations.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494" name="Google Shape;494;p3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3422" r="23428"/>
          <a:stretch/>
        </p:blipFill>
        <p:spPr>
          <a:xfrm>
            <a:off x="5162200" y="843150"/>
            <a:ext cx="3266698" cy="34572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2"/>
          <p:cNvSpPr txBox="1">
            <a:spLocks noGrp="1"/>
          </p:cNvSpPr>
          <p:nvPr>
            <p:ph type="subTitle" idx="1"/>
          </p:nvPr>
        </p:nvSpPr>
        <p:spPr>
          <a:xfrm>
            <a:off x="721549" y="1763164"/>
            <a:ext cx="2290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Risk Awareness</a:t>
            </a:r>
          </a:p>
        </p:txBody>
      </p:sp>
      <p:sp>
        <p:nvSpPr>
          <p:cNvPr id="534" name="Google Shape;534;p42"/>
          <p:cNvSpPr txBox="1">
            <a:spLocks noGrp="1"/>
          </p:cNvSpPr>
          <p:nvPr>
            <p:ph type="subTitle" idx="2"/>
          </p:nvPr>
        </p:nvSpPr>
        <p:spPr>
          <a:xfrm>
            <a:off x="721549" y="3227515"/>
            <a:ext cx="2290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Opportunities</a:t>
            </a:r>
          </a:p>
        </p:txBody>
      </p:sp>
      <p:sp>
        <p:nvSpPr>
          <p:cNvPr id="535" name="Google Shape;535;p42"/>
          <p:cNvSpPr txBox="1">
            <a:spLocks noGrp="1"/>
          </p:cNvSpPr>
          <p:nvPr>
            <p:ph type="subTitle" idx="3"/>
          </p:nvPr>
        </p:nvSpPr>
        <p:spPr>
          <a:xfrm>
            <a:off x="6131951" y="1763164"/>
            <a:ext cx="2523852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Industry Insight</a:t>
            </a:r>
          </a:p>
        </p:txBody>
      </p:sp>
      <p:sp>
        <p:nvSpPr>
          <p:cNvPr id="536" name="Google Shape;536;p42"/>
          <p:cNvSpPr txBox="1">
            <a:spLocks noGrp="1"/>
          </p:cNvSpPr>
          <p:nvPr>
            <p:ph type="subTitle" idx="4"/>
          </p:nvPr>
        </p:nvSpPr>
        <p:spPr>
          <a:xfrm>
            <a:off x="6131951" y="3227514"/>
            <a:ext cx="2290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Strategic Guidance</a:t>
            </a:r>
          </a:p>
        </p:txBody>
      </p:sp>
      <p:sp>
        <p:nvSpPr>
          <p:cNvPr id="537" name="Google Shape;537;p42"/>
          <p:cNvSpPr txBox="1">
            <a:spLocks noGrp="1"/>
          </p:cNvSpPr>
          <p:nvPr>
            <p:ph type="subTitle" idx="5"/>
          </p:nvPr>
        </p:nvSpPr>
        <p:spPr>
          <a:xfrm>
            <a:off x="721549" y="2335872"/>
            <a:ext cx="229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Helps investors identify and reduce financial risks.</a:t>
            </a:r>
          </a:p>
        </p:txBody>
      </p:sp>
      <p:sp>
        <p:nvSpPr>
          <p:cNvPr id="538" name="Google Shape;538;p42"/>
          <p:cNvSpPr txBox="1">
            <a:spLocks noGrp="1"/>
          </p:cNvSpPr>
          <p:nvPr>
            <p:ph type="subTitle" idx="6"/>
          </p:nvPr>
        </p:nvSpPr>
        <p:spPr>
          <a:xfrm>
            <a:off x="6131950" y="2335872"/>
            <a:ext cx="2773845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Reveals market trends and challenges for better business analysis.</a:t>
            </a:r>
          </a:p>
        </p:txBody>
      </p:sp>
      <p:sp>
        <p:nvSpPr>
          <p:cNvPr id="539" name="Google Shape;539;p42"/>
          <p:cNvSpPr txBox="1">
            <a:spLocks noGrp="1"/>
          </p:cNvSpPr>
          <p:nvPr>
            <p:ph type="subTitle" idx="7"/>
          </p:nvPr>
        </p:nvSpPr>
        <p:spPr>
          <a:xfrm>
            <a:off x="721549" y="3800222"/>
            <a:ext cx="229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Offers lessons to improve decision-making and avoid mistakes.</a:t>
            </a:r>
          </a:p>
        </p:txBody>
      </p:sp>
      <p:sp>
        <p:nvSpPr>
          <p:cNvPr id="540" name="Google Shape;540;p42"/>
          <p:cNvSpPr txBox="1">
            <a:spLocks noGrp="1"/>
          </p:cNvSpPr>
          <p:nvPr>
            <p:ph type="subTitle" idx="8"/>
          </p:nvPr>
        </p:nvSpPr>
        <p:spPr>
          <a:xfrm>
            <a:off x="6131951" y="3800222"/>
            <a:ext cx="2290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Provides struggling companies with strategies for recovery.</a:t>
            </a:r>
          </a:p>
        </p:txBody>
      </p:sp>
      <p:sp>
        <p:nvSpPr>
          <p:cNvPr id="541" name="Google Shape;541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study Historical Bankruptcy?</a:t>
            </a:r>
            <a:endParaRPr dirty="0"/>
          </a:p>
        </p:txBody>
      </p:sp>
      <p:sp>
        <p:nvSpPr>
          <p:cNvPr id="542" name="Google Shape;542;p42"/>
          <p:cNvSpPr/>
          <p:nvPr/>
        </p:nvSpPr>
        <p:spPr>
          <a:xfrm>
            <a:off x="3358106" y="1763175"/>
            <a:ext cx="1057500" cy="105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3" name="Google Shape;543;p42"/>
          <p:cNvSpPr/>
          <p:nvPr/>
        </p:nvSpPr>
        <p:spPr>
          <a:xfrm>
            <a:off x="4728394" y="1763175"/>
            <a:ext cx="1057500" cy="105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4" name="Google Shape;544;p42"/>
          <p:cNvSpPr/>
          <p:nvPr/>
        </p:nvSpPr>
        <p:spPr>
          <a:xfrm>
            <a:off x="3358106" y="3227525"/>
            <a:ext cx="1057500" cy="105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5" name="Google Shape;545;p42"/>
          <p:cNvSpPr/>
          <p:nvPr/>
        </p:nvSpPr>
        <p:spPr>
          <a:xfrm>
            <a:off x="4728394" y="3227525"/>
            <a:ext cx="1057500" cy="1057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46" name="Google Shape;546;p42"/>
          <p:cNvGrpSpPr/>
          <p:nvPr/>
        </p:nvGrpSpPr>
        <p:grpSpPr>
          <a:xfrm>
            <a:off x="3734163" y="3586974"/>
            <a:ext cx="305386" cy="338602"/>
            <a:chOff x="3300325" y="249875"/>
            <a:chExt cx="433725" cy="480900"/>
          </a:xfrm>
        </p:grpSpPr>
        <p:sp>
          <p:nvSpPr>
            <p:cNvPr id="547" name="Google Shape;547;p42"/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548" name="Google Shape;548;p42"/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549" name="Google Shape;549;p42"/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550" name="Google Shape;550;p42"/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551" name="Google Shape;551;p42"/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552" name="Google Shape;552;p42"/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553" name="Google Shape;553;p42"/>
          <p:cNvGrpSpPr/>
          <p:nvPr/>
        </p:nvGrpSpPr>
        <p:grpSpPr>
          <a:xfrm>
            <a:off x="5085423" y="2122281"/>
            <a:ext cx="343442" cy="339288"/>
            <a:chOff x="3858100" y="1435075"/>
            <a:chExt cx="487775" cy="481875"/>
          </a:xfrm>
        </p:grpSpPr>
        <p:sp>
          <p:nvSpPr>
            <p:cNvPr id="554" name="Google Shape;554;p42"/>
            <p:cNvSpPr/>
            <p:nvPr/>
          </p:nvSpPr>
          <p:spPr>
            <a:xfrm>
              <a:off x="3858100" y="1868750"/>
              <a:ext cx="55575" cy="48200"/>
            </a:xfrm>
            <a:custGeom>
              <a:avLst/>
              <a:gdLst/>
              <a:ahLst/>
              <a:cxnLst/>
              <a:rect l="l" t="t" r="r" b="b"/>
              <a:pathLst>
                <a:path w="2223" h="1928" extrusionOk="0">
                  <a:moveTo>
                    <a:pt x="1600" y="0"/>
                  </a:moveTo>
                  <a:cubicBezTo>
                    <a:pt x="1460" y="0"/>
                    <a:pt x="1319" y="53"/>
                    <a:pt x="1211" y="158"/>
                  </a:cubicBezTo>
                  <a:lnTo>
                    <a:pt x="413" y="959"/>
                  </a:lnTo>
                  <a:cubicBezTo>
                    <a:pt x="0" y="1369"/>
                    <a:pt x="388" y="1927"/>
                    <a:pt x="825" y="1927"/>
                  </a:cubicBezTo>
                  <a:cubicBezTo>
                    <a:pt x="956" y="1927"/>
                    <a:pt x="1091" y="1877"/>
                    <a:pt x="1211" y="1757"/>
                  </a:cubicBezTo>
                  <a:lnTo>
                    <a:pt x="2009" y="959"/>
                  </a:lnTo>
                  <a:cubicBezTo>
                    <a:pt x="2222" y="736"/>
                    <a:pt x="2219" y="384"/>
                    <a:pt x="2000" y="167"/>
                  </a:cubicBezTo>
                  <a:cubicBezTo>
                    <a:pt x="1890" y="56"/>
                    <a:pt x="1745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555" name="Google Shape;555;p42"/>
            <p:cNvSpPr/>
            <p:nvPr/>
          </p:nvSpPr>
          <p:spPr>
            <a:xfrm>
              <a:off x="3917950" y="1808500"/>
              <a:ext cx="60350" cy="48525"/>
            </a:xfrm>
            <a:custGeom>
              <a:avLst/>
              <a:gdLst/>
              <a:ahLst/>
              <a:cxnLst/>
              <a:rect l="l" t="t" r="r" b="b"/>
              <a:pathLst>
                <a:path w="2414" h="1941" extrusionOk="0">
                  <a:moveTo>
                    <a:pt x="1601" y="1"/>
                  </a:moveTo>
                  <a:cubicBezTo>
                    <a:pt x="1470" y="1"/>
                    <a:pt x="1333" y="52"/>
                    <a:pt x="1211" y="174"/>
                  </a:cubicBezTo>
                  <a:lnTo>
                    <a:pt x="413" y="972"/>
                  </a:lnTo>
                  <a:cubicBezTo>
                    <a:pt x="1" y="1384"/>
                    <a:pt x="388" y="1941"/>
                    <a:pt x="824" y="1941"/>
                  </a:cubicBezTo>
                  <a:cubicBezTo>
                    <a:pt x="955" y="1941"/>
                    <a:pt x="1091" y="1890"/>
                    <a:pt x="1211" y="1770"/>
                  </a:cubicBezTo>
                  <a:lnTo>
                    <a:pt x="2009" y="972"/>
                  </a:lnTo>
                  <a:cubicBezTo>
                    <a:pt x="2414" y="569"/>
                    <a:pt x="2037" y="1"/>
                    <a:pt x="1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556" name="Google Shape;556;p42"/>
            <p:cNvSpPr/>
            <p:nvPr/>
          </p:nvSpPr>
          <p:spPr>
            <a:xfrm>
              <a:off x="3876450" y="1435075"/>
              <a:ext cx="450375" cy="251250"/>
            </a:xfrm>
            <a:custGeom>
              <a:avLst/>
              <a:gdLst/>
              <a:ahLst/>
              <a:cxnLst/>
              <a:rect l="l" t="t" r="r" b="b"/>
              <a:pathLst>
                <a:path w="18015" h="10050" extrusionOk="0">
                  <a:moveTo>
                    <a:pt x="18014" y="1"/>
                  </a:moveTo>
                  <a:lnTo>
                    <a:pt x="561" y="4762"/>
                  </a:lnTo>
                  <a:cubicBezTo>
                    <a:pt x="121" y="4882"/>
                    <a:pt x="1" y="5448"/>
                    <a:pt x="350" y="5740"/>
                  </a:cubicBezTo>
                  <a:lnTo>
                    <a:pt x="5584" y="10049"/>
                  </a:lnTo>
                  <a:lnTo>
                    <a:pt x="180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557" name="Google Shape;557;p42"/>
            <p:cNvSpPr/>
            <p:nvPr/>
          </p:nvSpPr>
          <p:spPr>
            <a:xfrm>
              <a:off x="4094925" y="1456025"/>
              <a:ext cx="250950" cy="445250"/>
            </a:xfrm>
            <a:custGeom>
              <a:avLst/>
              <a:gdLst/>
              <a:ahLst/>
              <a:cxnLst/>
              <a:rect l="l" t="t" r="r" b="b"/>
              <a:pathLst>
                <a:path w="10038" h="17810" extrusionOk="0">
                  <a:moveTo>
                    <a:pt x="10037" y="0"/>
                  </a:moveTo>
                  <a:cubicBezTo>
                    <a:pt x="9890" y="120"/>
                    <a:pt x="118" y="12226"/>
                    <a:pt x="1" y="12370"/>
                  </a:cubicBezTo>
                  <a:lnTo>
                    <a:pt x="4313" y="17604"/>
                  </a:lnTo>
                  <a:cubicBezTo>
                    <a:pt x="4428" y="17744"/>
                    <a:pt x="4587" y="17809"/>
                    <a:pt x="4745" y="17809"/>
                  </a:cubicBezTo>
                  <a:cubicBezTo>
                    <a:pt x="4985" y="17809"/>
                    <a:pt x="5222" y="17659"/>
                    <a:pt x="5294" y="17390"/>
                  </a:cubicBezTo>
                  <a:lnTo>
                    <a:pt x="100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558" name="Google Shape;558;p42"/>
            <p:cNvSpPr/>
            <p:nvPr/>
          </p:nvSpPr>
          <p:spPr>
            <a:xfrm>
              <a:off x="3993575" y="1542825"/>
              <a:ext cx="245025" cy="242525"/>
            </a:xfrm>
            <a:custGeom>
              <a:avLst/>
              <a:gdLst/>
              <a:ahLst/>
              <a:cxnLst/>
              <a:rect l="l" t="t" r="r" b="b"/>
              <a:pathLst>
                <a:path w="9801" h="9701" extrusionOk="0">
                  <a:moveTo>
                    <a:pt x="9800" y="0"/>
                  </a:moveTo>
                  <a:lnTo>
                    <a:pt x="646" y="7399"/>
                  </a:lnTo>
                  <a:lnTo>
                    <a:pt x="125" y="8955"/>
                  </a:lnTo>
                  <a:cubicBezTo>
                    <a:pt x="1" y="9338"/>
                    <a:pt x="298" y="9700"/>
                    <a:pt x="659" y="9700"/>
                  </a:cubicBezTo>
                  <a:cubicBezTo>
                    <a:pt x="719" y="9700"/>
                    <a:pt x="780" y="9690"/>
                    <a:pt x="842" y="9669"/>
                  </a:cubicBezTo>
                  <a:lnTo>
                    <a:pt x="2398" y="9151"/>
                  </a:lnTo>
                  <a:lnTo>
                    <a:pt x="98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559" name="Google Shape;559;p42"/>
          <p:cNvGrpSpPr/>
          <p:nvPr/>
        </p:nvGrpSpPr>
        <p:grpSpPr>
          <a:xfrm>
            <a:off x="3715566" y="2122290"/>
            <a:ext cx="342580" cy="339271"/>
            <a:chOff x="5049725" y="1435050"/>
            <a:chExt cx="486550" cy="481850"/>
          </a:xfrm>
        </p:grpSpPr>
        <p:sp>
          <p:nvSpPr>
            <p:cNvPr id="560" name="Google Shape;560;p42"/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561" name="Google Shape;561;p42"/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562" name="Google Shape;562;p42"/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563" name="Google Shape;563;p42"/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564" name="Google Shape;564;p42"/>
          <p:cNvGrpSpPr/>
          <p:nvPr/>
        </p:nvGrpSpPr>
        <p:grpSpPr>
          <a:xfrm>
            <a:off x="5111105" y="3586649"/>
            <a:ext cx="292078" cy="339253"/>
            <a:chOff x="4492800" y="2027925"/>
            <a:chExt cx="414825" cy="481825"/>
          </a:xfrm>
        </p:grpSpPr>
        <p:sp>
          <p:nvSpPr>
            <p:cNvPr id="565" name="Google Shape;565;p42"/>
            <p:cNvSpPr/>
            <p:nvPr/>
          </p:nvSpPr>
          <p:spPr>
            <a:xfrm>
              <a:off x="4492800" y="2027925"/>
              <a:ext cx="54600" cy="481825"/>
            </a:xfrm>
            <a:custGeom>
              <a:avLst/>
              <a:gdLst/>
              <a:ahLst/>
              <a:cxnLst/>
              <a:rect l="l" t="t" r="r" b="b"/>
              <a:pathLst>
                <a:path w="2184" h="19273" extrusionOk="0">
                  <a:moveTo>
                    <a:pt x="912" y="1"/>
                  </a:moveTo>
                  <a:cubicBezTo>
                    <a:pt x="407" y="1"/>
                    <a:pt x="0" y="407"/>
                    <a:pt x="0" y="913"/>
                  </a:cubicBezTo>
                  <a:lnTo>
                    <a:pt x="0" y="18360"/>
                  </a:lnTo>
                  <a:cubicBezTo>
                    <a:pt x="0" y="18866"/>
                    <a:pt x="407" y="19273"/>
                    <a:pt x="912" y="19273"/>
                  </a:cubicBezTo>
                  <a:lnTo>
                    <a:pt x="1271" y="19273"/>
                  </a:lnTo>
                  <a:cubicBezTo>
                    <a:pt x="1777" y="19273"/>
                    <a:pt x="2183" y="18866"/>
                    <a:pt x="2183" y="18360"/>
                  </a:cubicBezTo>
                  <a:lnTo>
                    <a:pt x="2183" y="913"/>
                  </a:lnTo>
                  <a:cubicBezTo>
                    <a:pt x="2183" y="407"/>
                    <a:pt x="1777" y="1"/>
                    <a:pt x="1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566" name="Google Shape;566;p42"/>
            <p:cNvSpPr/>
            <p:nvPr/>
          </p:nvSpPr>
          <p:spPr>
            <a:xfrm>
              <a:off x="4575600" y="2051425"/>
              <a:ext cx="332025" cy="262450"/>
            </a:xfrm>
            <a:custGeom>
              <a:avLst/>
              <a:gdLst/>
              <a:ahLst/>
              <a:cxnLst/>
              <a:rect l="l" t="t" r="r" b="b"/>
              <a:pathLst>
                <a:path w="13281" h="10498" extrusionOk="0">
                  <a:moveTo>
                    <a:pt x="0" y="0"/>
                  </a:moveTo>
                  <a:lnTo>
                    <a:pt x="0" y="10497"/>
                  </a:lnTo>
                  <a:lnTo>
                    <a:pt x="12485" y="10497"/>
                  </a:lnTo>
                  <a:cubicBezTo>
                    <a:pt x="13006" y="10494"/>
                    <a:pt x="13280" y="9874"/>
                    <a:pt x="12925" y="9488"/>
                  </a:cubicBezTo>
                  <a:lnTo>
                    <a:pt x="9010" y="5249"/>
                  </a:lnTo>
                  <a:lnTo>
                    <a:pt x="12925" y="1006"/>
                  </a:lnTo>
                  <a:cubicBezTo>
                    <a:pt x="13280" y="620"/>
                    <a:pt x="13006" y="0"/>
                    <a:pt x="12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191600" cy="12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Goals</a:t>
            </a:r>
            <a:endParaRPr dirty="0"/>
          </a:p>
        </p:txBody>
      </p:sp>
      <p:sp>
        <p:nvSpPr>
          <p:cNvPr id="493" name="Google Shape;493;p39"/>
          <p:cNvSpPr txBox="1">
            <a:spLocks noGrp="1"/>
          </p:cNvSpPr>
          <p:nvPr>
            <p:ph type="body" idx="1"/>
          </p:nvPr>
        </p:nvSpPr>
        <p:spPr>
          <a:xfrm>
            <a:off x="469400" y="1278098"/>
            <a:ext cx="4191600" cy="25873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sz="1300" b="1" dirty="0"/>
              <a:t>Purpose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Identify financial and operational factors that contribute to company bankruptcy.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Develop a predictive model to assess bankruptcy risk for companies.</a:t>
            </a:r>
          </a:p>
          <a:p>
            <a:pPr marL="139700" indent="0">
              <a:buNone/>
            </a:pPr>
            <a:r>
              <a:rPr lang="en-US" sz="1300" b="1" dirty="0"/>
              <a:t>Outcome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A machine learning model that accurately predicts bankruptcy.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Actionable insights into the financial indicators influencing a company's likelihood of bankruptcy.</a:t>
            </a:r>
          </a:p>
        </p:txBody>
      </p:sp>
      <p:pic>
        <p:nvPicPr>
          <p:cNvPr id="494" name="Google Shape;494;p3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3422" r="23428"/>
          <a:stretch/>
        </p:blipFill>
        <p:spPr>
          <a:xfrm>
            <a:off x="5162200" y="843150"/>
            <a:ext cx="3266698" cy="345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64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>
          <a:extLst>
            <a:ext uri="{FF2B5EF4-FFF2-40B4-BE49-F238E27FC236}">
              <a16:creationId xmlns:a16="http://schemas.microsoft.com/office/drawing/2014/main" id="{06DD20A7-4032-388A-691D-62755EE9E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25C2651-58D4-0AA1-43F9-A83CC572C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049" y="238125"/>
            <a:ext cx="3818501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7" name="Google Shape;477;p37">
            <a:extLst>
              <a:ext uri="{FF2B5EF4-FFF2-40B4-BE49-F238E27FC236}">
                <a16:creationId xmlns:a16="http://schemas.microsoft.com/office/drawing/2014/main" id="{F725BD0D-B41D-AA0C-8509-2F1D111787F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5100" y="1027375"/>
            <a:ext cx="1786800" cy="9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79" name="Google Shape;479;p37">
            <a:extLst>
              <a:ext uri="{FF2B5EF4-FFF2-40B4-BE49-F238E27FC236}">
                <a16:creationId xmlns:a16="http://schemas.microsoft.com/office/drawing/2014/main" id="{D10D4C13-E0D7-28E4-6DF2-5DF74A187A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2614750"/>
            <a:ext cx="4276800" cy="9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480" name="Google Shape;480;p37">
            <a:extLst>
              <a:ext uri="{FF2B5EF4-FFF2-40B4-BE49-F238E27FC236}">
                <a16:creationId xmlns:a16="http://schemas.microsoft.com/office/drawing/2014/main" id="{22E06BC2-18F2-371C-A665-DA661AC0F40D}"/>
              </a:ext>
            </a:extLst>
          </p:cNvPr>
          <p:cNvSpPr/>
          <p:nvPr/>
        </p:nvSpPr>
        <p:spPr>
          <a:xfrm>
            <a:off x="715100" y="2050149"/>
            <a:ext cx="1095300" cy="19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8621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58"/>
          <p:cNvSpPr txBox="1">
            <a:spLocks noGrp="1"/>
          </p:cNvSpPr>
          <p:nvPr>
            <p:ph type="subTitle" idx="1"/>
          </p:nvPr>
        </p:nvSpPr>
        <p:spPr>
          <a:xfrm>
            <a:off x="4891744" y="825384"/>
            <a:ext cx="3903544" cy="8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/>
              <a:t>The data were collected from the </a:t>
            </a:r>
            <a:r>
              <a:rPr lang="en-US" sz="1300" b="1" dirty="0"/>
              <a:t>Taiwan</a:t>
            </a:r>
            <a:r>
              <a:rPr lang="en-US" sz="1300" dirty="0"/>
              <a:t> Economic Journal for the years </a:t>
            </a:r>
            <a:r>
              <a:rPr lang="en-US" sz="1300" b="1" dirty="0"/>
              <a:t>1999 to 2009</a:t>
            </a:r>
            <a:r>
              <a:rPr lang="en-US" sz="1300" dirty="0"/>
              <a:t>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/>
              <a:t>Company bankruptcy was defined based on the business regulations of the Taiwan Stock Exchange (TWSE).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/>
              <a:t>Data collected includes company's bankrupted because of </a:t>
            </a:r>
            <a:r>
              <a:rPr lang="en-US" sz="1300" b="1" dirty="0"/>
              <a:t>Dotcom Bubble </a:t>
            </a:r>
            <a:r>
              <a:rPr lang="en-US" sz="1300" dirty="0"/>
              <a:t>(late 1990s and early 2000s) and </a:t>
            </a:r>
            <a:r>
              <a:rPr lang="en-US" sz="1300" b="1" dirty="0"/>
              <a:t>Global Financial crisis </a:t>
            </a:r>
            <a:r>
              <a:rPr lang="en-US" sz="1300" dirty="0"/>
              <a:t>(2007 - 2008).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7E8AEA-520E-C87F-D8D5-78E7ECE81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13" y="672463"/>
            <a:ext cx="3753244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58"/>
          <p:cNvSpPr txBox="1">
            <a:spLocks noGrp="1"/>
          </p:cNvSpPr>
          <p:nvPr>
            <p:ph type="subTitle" idx="1"/>
          </p:nvPr>
        </p:nvSpPr>
        <p:spPr>
          <a:xfrm>
            <a:off x="4741445" y="825384"/>
            <a:ext cx="3883361" cy="8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/>
              <a:t>The dataset includes the following columns: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dirty="0"/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1" dirty="0"/>
              <a:t>Financial Indicators (95): </a:t>
            </a:r>
            <a:r>
              <a:rPr lang="en-US" sz="1300" dirty="0"/>
              <a:t>Metrics such as total assets, liabilities, working capital, and revenue, etc.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1" dirty="0"/>
              <a:t>Bankruptcy Status: </a:t>
            </a:r>
            <a:r>
              <a:rPr lang="en-US" sz="1300" dirty="0"/>
              <a:t>Binary column indicating whether a company went bankrupt (1) or not (0).</a:t>
            </a:r>
          </a:p>
        </p:txBody>
      </p:sp>
      <p:pic>
        <p:nvPicPr>
          <p:cNvPr id="3074" name="Picture 2" descr="570+ Dataset Stock Photos, Pictures &amp; Royalty-Free Images - iStock | Data  set, Data abstract, Research">
            <a:extLst>
              <a:ext uri="{FF2B5EF4-FFF2-40B4-BE49-F238E27FC236}">
                <a16:creationId xmlns:a16="http://schemas.microsoft.com/office/drawing/2014/main" id="{148A1BFD-B4B2-9E72-8D23-B93079CDE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13" y="933450"/>
            <a:ext cx="3433843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152652"/>
      </p:ext>
    </p:extLst>
  </p:cSld>
  <p:clrMapOvr>
    <a:masterClrMapping/>
  </p:clrMapOvr>
</p:sld>
</file>

<file path=ppt/theme/theme1.xml><?xml version="1.0" encoding="utf-8"?>
<a:theme xmlns:a="http://schemas.openxmlformats.org/drawingml/2006/main" name="Bank Fees Marketing Plan by Slidesgo">
  <a:themeElements>
    <a:clrScheme name="Simple Light">
      <a:dk1>
        <a:srgbClr val="232323"/>
      </a:dk1>
      <a:lt1>
        <a:srgbClr val="FDFDFD"/>
      </a:lt1>
      <a:dk2>
        <a:srgbClr val="F0D931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3232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819</Words>
  <Application>Microsoft Office PowerPoint</Application>
  <PresentationFormat>On-screen Show (16:9)</PresentationFormat>
  <Paragraphs>151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Consolas</vt:lpstr>
      <vt:lpstr>Work Sans</vt:lpstr>
      <vt:lpstr>Arial</vt:lpstr>
      <vt:lpstr>Montserrat</vt:lpstr>
      <vt:lpstr>Bebas Neue</vt:lpstr>
      <vt:lpstr>Montserrat ExtraBold</vt:lpstr>
      <vt:lpstr>Work Sans Medium</vt:lpstr>
      <vt:lpstr>Bank Fees Marketing Plan by Slidesgo</vt:lpstr>
      <vt:lpstr>Company Bankruptcy Analysis</vt:lpstr>
      <vt:lpstr>01</vt:lpstr>
      <vt:lpstr>01</vt:lpstr>
      <vt:lpstr>Company Bankruptcy</vt:lpstr>
      <vt:lpstr>Why study Historical Bankruptcy?</vt:lpstr>
      <vt:lpstr>Project Goals</vt:lpstr>
      <vt:lpstr>02</vt:lpstr>
      <vt:lpstr>PowerPoint Presentation</vt:lpstr>
      <vt:lpstr>PowerPoint Presentation</vt:lpstr>
      <vt:lpstr>03</vt:lpstr>
      <vt:lpstr>Data Quality</vt:lpstr>
      <vt:lpstr>Categorical Columns Distribution</vt:lpstr>
      <vt:lpstr>Correlation Analysis</vt:lpstr>
      <vt:lpstr>Curse of Dimensionality</vt:lpstr>
      <vt:lpstr>Predictive Power Score (PPS)</vt:lpstr>
      <vt:lpstr>Predictive Power Score (PPS)</vt:lpstr>
      <vt:lpstr>Decision Tree</vt:lpstr>
      <vt:lpstr>Total Feature Selected</vt:lpstr>
      <vt:lpstr>Bankruptcy Distribution</vt:lpstr>
      <vt:lpstr>Handle Data Imbalance</vt:lpstr>
      <vt:lpstr>Handle Data Imbalance Result</vt:lpstr>
      <vt:lpstr>Bankruptcy Distribution</vt:lpstr>
      <vt:lpstr>Bankruptcy Distribution</vt:lpstr>
      <vt:lpstr>Outliers</vt:lpstr>
      <vt:lpstr>04</vt:lpstr>
      <vt:lpstr>Choose ML Model</vt:lpstr>
      <vt:lpstr>Result</vt:lpstr>
      <vt:lpstr>05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Hưng Huỳnh Kim</cp:lastModifiedBy>
  <cp:revision>2</cp:revision>
  <dcterms:modified xsi:type="dcterms:W3CDTF">2024-11-25T09:49:01Z</dcterms:modified>
</cp:coreProperties>
</file>